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96"/>
  </p:handoutMasterIdLst>
  <p:sldIdLst>
    <p:sldId id="257" r:id="rId2"/>
    <p:sldId id="298" r:id="rId3"/>
    <p:sldId id="299" r:id="rId4"/>
    <p:sldId id="260" r:id="rId5"/>
    <p:sldId id="354" r:id="rId6"/>
    <p:sldId id="355" r:id="rId7"/>
    <p:sldId id="261" r:id="rId8"/>
    <p:sldId id="356" r:id="rId9"/>
    <p:sldId id="488" r:id="rId10"/>
    <p:sldId id="489" r:id="rId11"/>
    <p:sldId id="258" r:id="rId12"/>
    <p:sldId id="490" r:id="rId13"/>
    <p:sldId id="492" r:id="rId14"/>
    <p:sldId id="494" r:id="rId15"/>
    <p:sldId id="323" r:id="rId16"/>
    <p:sldId id="496" r:id="rId17"/>
    <p:sldId id="550" r:id="rId18"/>
    <p:sldId id="495" r:id="rId19"/>
    <p:sldId id="497" r:id="rId20"/>
    <p:sldId id="491" r:id="rId21"/>
    <p:sldId id="498" r:id="rId22"/>
    <p:sldId id="500" r:id="rId23"/>
    <p:sldId id="499" r:id="rId24"/>
    <p:sldId id="502" r:id="rId25"/>
    <p:sldId id="501" r:id="rId26"/>
    <p:sldId id="591" r:id="rId27"/>
    <p:sldId id="552" r:id="rId28"/>
    <p:sldId id="504" r:id="rId29"/>
    <p:sldId id="505" r:id="rId30"/>
    <p:sldId id="503" r:id="rId31"/>
    <p:sldId id="507" r:id="rId32"/>
    <p:sldId id="508" r:id="rId33"/>
    <p:sldId id="300" r:id="rId34"/>
    <p:sldId id="592" r:id="rId35"/>
    <p:sldId id="551" r:id="rId36"/>
    <p:sldId id="510" r:id="rId37"/>
    <p:sldId id="512" r:id="rId38"/>
    <p:sldId id="513" r:id="rId39"/>
    <p:sldId id="515" r:id="rId40"/>
    <p:sldId id="556" r:id="rId41"/>
    <p:sldId id="511" r:id="rId42"/>
    <p:sldId id="530" r:id="rId43"/>
    <p:sldId id="549" r:id="rId44"/>
    <p:sldId id="514" r:id="rId45"/>
    <p:sldId id="555" r:id="rId46"/>
    <p:sldId id="540" r:id="rId47"/>
    <p:sldId id="559" r:id="rId48"/>
    <p:sldId id="560" r:id="rId49"/>
    <p:sldId id="561" r:id="rId50"/>
    <p:sldId id="562" r:id="rId51"/>
    <p:sldId id="542" r:id="rId52"/>
    <p:sldId id="585" r:id="rId53"/>
    <p:sldId id="586" r:id="rId54"/>
    <p:sldId id="547" r:id="rId55"/>
    <p:sldId id="587" r:id="rId56"/>
    <p:sldId id="588" r:id="rId57"/>
    <p:sldId id="589" r:id="rId58"/>
    <p:sldId id="590" r:id="rId59"/>
    <p:sldId id="563" r:id="rId60"/>
    <p:sldId id="564" r:id="rId61"/>
    <p:sldId id="593" r:id="rId62"/>
    <p:sldId id="594" r:id="rId63"/>
    <p:sldId id="595" r:id="rId64"/>
    <p:sldId id="596" r:id="rId65"/>
    <p:sldId id="598" r:id="rId66"/>
    <p:sldId id="597" r:id="rId67"/>
    <p:sldId id="565" r:id="rId68"/>
    <p:sldId id="566" r:id="rId69"/>
    <p:sldId id="567" r:id="rId70"/>
    <p:sldId id="572" r:id="rId71"/>
    <p:sldId id="600" r:id="rId72"/>
    <p:sldId id="599" r:id="rId73"/>
    <p:sldId id="568" r:id="rId74"/>
    <p:sldId id="578" r:id="rId75"/>
    <p:sldId id="569" r:id="rId76"/>
    <p:sldId id="579" r:id="rId77"/>
    <p:sldId id="580" r:id="rId78"/>
    <p:sldId id="583" r:id="rId79"/>
    <p:sldId id="581" r:id="rId80"/>
    <p:sldId id="570" r:id="rId81"/>
    <p:sldId id="571" r:id="rId82"/>
    <p:sldId id="573" r:id="rId83"/>
    <p:sldId id="574" r:id="rId84"/>
    <p:sldId id="575" r:id="rId85"/>
    <p:sldId id="576" r:id="rId86"/>
    <p:sldId id="577" r:id="rId87"/>
    <p:sldId id="584" r:id="rId88"/>
    <p:sldId id="519" r:id="rId89"/>
    <p:sldId id="309" r:id="rId90"/>
    <p:sldId id="531" r:id="rId91"/>
    <p:sldId id="532" r:id="rId92"/>
    <p:sldId id="533" r:id="rId93"/>
    <p:sldId id="534" r:id="rId94"/>
    <p:sldId id="308" r:id="rId95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7615"/>
    <p:restoredTop sz="94637"/>
  </p:normalViewPr>
  <p:slideViewPr>
    <p:cSldViewPr snapToGrid="0" snapToObjects="1">
      <p:cViewPr varScale="1">
        <p:scale>
          <a:sx n="72" d="100"/>
          <a:sy n="72" d="100"/>
        </p:scale>
        <p:origin x="232" y="1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35" d="100"/>
          <a:sy n="135" d="100"/>
        </p:scale>
        <p:origin x="476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A37DAD-4B2A-A043-9BAA-1620CAC7985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046049C-17F4-9047-93B9-0F14377A9B8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18A80-2107-6E4F-A129-C9D683610086}" type="datetimeFigureOut">
              <a:rPr lang="en-PL" smtClean="0"/>
              <a:t>06/03/2020</a:t>
            </a:fld>
            <a:endParaRPr lang="en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E3A78D-0977-974C-93CA-BA59128FDA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9BAA89-6DC4-AB48-8A87-DAC991D708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87AB7-EFAC-3941-93AA-84FDFA323B21}" type="slidenum">
              <a:rPr lang="en-PL" smtClean="0"/>
              <a:t>‹#›</a:t>
            </a:fld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23638164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2T12:40:41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4983 201 24575,'-92'0'0,"0"0"0,0 0 0,0 0 0,1 0 0,10 0 0,9 0 0,-4 0 0,-10 0 0,-9 0 0,7 0 0,22 0 0,7 0 0,-1 0 0,1 0 0,-2 0 0,1 0 0,-1 0 0,1 0 0,-1-7 0,1 5 0,-12-4 0,9 6 0,-19 0 0,19 0 0,-18-8 0,18 6 0,-18-5 0,18 7 0,-8 0 0,-1 0 0,9 0 0,-8 0 0,10 0 0,1 0 0,-1 0 0,1 0 0,-12 0 0,10 0 0,-9 0 0,0 0 0,8 7 0,-19 2 0,19 0 0,-9 5 0,1-5 0,8 6 0,-8 1 0,-1-8 0,9 6 0,-8-6 0,10 1 0,10 3 0,-7-4 0,17 5 0,-8 1 0,9-6 0,0 3 0,-9-2 0,7 4 0,-7 1 0,9-1 0,0 0 0,0 1 0,-9 0 0,8-1 0,-8 1 0,10 5 0,6-5 0,-4 4 0,4 1 0,1-6 0,-6 12 0,13-12 0,-13 12 0,14-7 0,-6 6 0,7-7 0,0 5 0,0-5 0,5 13 0,-4-5 0,3 5 0,-5 1 0,6-7 0,0 6 0,-5 11 0,9-14 0,-9 20 0,11-22 0,5 12 0,-3-12 0,9 5 0,-10 0 0,9-5 0,-4 5 0,6-7 0,0 0 0,0-1 0,0 1 0,0 0 0,0-1 0,0 1 0,0-1 0,5 1 0,2 0 0,4-1 0,0 1 0,1 0 0,-1-1 0,6 19 0,-4-14 0,4 13 0,-6-17 0,0-1 0,0 1 0,0-6 0,-1-2 0,0-6 0,-1 1 0,1-1 0,-1 1 0,1-5 0,-1-1 0,1 1 0,-1-4 0,1 7 0,5 3 0,2 6 0,7 13 0,-1-5 0,11 15 0,-7-7 0,16 11 0,4 9 0,1-5 0,5-1 0,-11-12 0,-3-9 0,1 0 0,-1 0 0,0 0 0,10 2 0,-7-1 0,16 3 0,-7-2 0,1 1 0,6 1 0,4 0 0,4 9 0,6-4 0,3 5 0,-13-9 0,9 0 0,-1 0 0,-7 0 0,8 1 0,0 0 0,-8-2 0,8 2 0,1-8 0,-9 5 0,19-11 0,-8 13 0,9-13-667,1 6 667,11 2 0,-7-7 0,-15-1 0,2-1 0,22 2 0,-23-6 0,0 0 0,14-4 0,-35 0 0,3-1 0,10-7 0,-1 0 0,32 14-678,-13-13 1,-1-2 677,2 6 0,7-6 0,3 0 0,-40 4 0,0 0 0,33-3 0,-2 0 0,-35 3 0,0 0 0,36-3 0,-2-2 0,4 1 0,-5 0 0,1 0 0,8 0 0,-24 0 0,3 0 0,-14 0 0,1 0 0,12 0 0,-1 0-385,-18 0 0,0 0 385,10 0 0,0 0 0,26 0-173,9 0 173,-14 0 0,14 0 0,-11 0-312,-32-3 0,2-2 312,10 0 0,-1-2 0,32-11 0,-10 4 0,1 0 0,-38 5 0,-1-1 0,26-3 0,0 0 337,-23 0 0,-3 0-337,48-7 0,-12-4 0,-11 8 764,-3 0-764,-12 1 181,2 0-181,-2-7 1330,-8 6-1330,-2-5 640,-9 8-640,-1-7 0,1 6 0,0-11 0,0 10 0,-8-9 0,5 10 0,-12-8 0,5 4 0,-7-5 0,-1 0 0,-5 7 0,-1-6 0,-1 1 0,-4 3 0,0-8 0,-7 15 0,-4-10 0,0 10 0,0-11 0,0 5 0,-6-13 0,-2-11 0,-11 0 0,-6-29 0,3 16 0,-10-28 0,6 8-563,-8-11 563,0 0 0,9 11 0,-7-8 0,15 28 0,-10 2 0,13 14 0,-2 19 0,10-3 0,-3 12 563,4 1-563,-5 3 0,1 2 0,-1 4 0,1-4 0,0 3 0,1-3 0,-1 0 0,4-1 0,-9-5 0,7 0 0,-14-1 0,4-5 0,-6-1 0,0-1 0,0-4 0,1 5 0,-1-1 0,-7-5 0,5 10 0,-13-12 0,13 7 0,-12-8 0,4 1 0,-7-2 0,-9-1 0,5-7 0,-18-6 0,7 1 0,-12-8 0,15 17 0,0-6 0,12 10 0,1 1 0,7 6 0,-6-4 0,13 5 0,-5-5 0,0 5 0,5-2 0,-6 2 0,1-6 0,5 2 0,-5-1 0,0 5 0,5-2 0,-5 2 0,0 0 0,5-2 0,-13 0 0,14 3 0,-32-12 0,19 8 0,-20-10 0,17 11 0,0 2 0,1 6 0,-1-6 0,1 4 0,7-3 0,-6 5 0,5 0 0,-16 6 0,7-5 0,-7 5 0,0-8 0,-2 1 0,0 0 0,-8-1 0,-3-1 0,0 8 0,-9-7 0,11 7 0,0 0 0,-1-6 0,-10 5 0,8 0 0,-9-5 0,12 12 0,-1-11 0,-10 11 0,-19-12 0,22 13 0,-17-6 0,44 7 0,-8 0 0,9 0 0,7 0 0,-4 0 0,12 0 0,-6 0 0,9 0 0,-9 0 0,7 0 0,-7-5 0,1 4 0,6-4 0,-7 5 0,8-6 0,-7 5 0,5-4 0,1 5 0,2-5 0,5 4 0,-13-4 0,5 0 0,-5 3 0,-10-8 0,13 9 0,-14-9 0,18 8 0,6-3 0,2 5 0,5 0 0,0 0 0,1-4 0,-1 3 0,-5-8 0,4 7 0,-18-9 0,10 10 0,-11-10 0,-1 10 0,7-9 0,-1 9 0,10-5 0,5 6 0,0 0 0,1 0 0,0 0 0,0 0 0,4 0 0,1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4T21:44:29.68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3026 576 24575,'-13'0'0,"-39"0"0,10 0 0,-36 0 0,7 0 0,-3 0 0,-11 0-533,29 0 0,0 0 533,-35 0 0,30 0 0,-2 0 0,5 0 0,1 0 0,-1 0 0,-1 0 0,-13 0 0,3 0 0,-24 0 0,9 0 0,0 0 0,-5 0 0,11 0 0,-1 0 0,28 0 0,1 0 0,-6 0 0,-1 0 0,0 0 0,1 0 0,5 0 0,2 0 0,-49 0-65,13 7 65,11 2 0,3 7 0,10-1 0,1 0 0,9-1 0,2 6 792,0 4-792,14-3 339,-6 6-339,19-9 0,-1 5 0,5-1 0,-4 1 0,10 0 0,-10-1 0,11-5 0,-11 4 0,6-9 0,-1 3 0,1-4 0,6-2 0,-5 6 0,8-4 0,-8 11 0,9-11 0,0 10 0,2-4 0,-2 13 0,4-5 0,-3 4 0,-1-6 0,5 7 0,-4-5 0,5 12 0,0-12 0,0 13 0,-6-6 0,5 8 0,-5 9 0,6-8 0,0 8 0,0 0 0,0 1 0,0 1 0,0 6 0,0-15 0,0 16 0,5-24 0,8 13 0,6-15 0,6 1 0,7-2 0,0-12 0,8 6 0,9-9 0,1 10 0,10-2 0,0 5 0,11 3 0,3 0-417,-19-9 1,1 1 416,25 11 0,-27-12 0,1 0 0,31 11 0,-37-17 0,3 2 0,11 5 0,1 0 0,29 7 0,-16-6 0,-3-1 0,0-6 0,-8 1 0,5 1 0,-3-4 0,-3-1 0,-15 0 0,0-1 0,26 1 0,-1 1 0,14 9 0,-39-11 0,1 0 0,4 0 0,-1 1 0,34 9 0,-39-11 0,0-1 0,36 7-365,-1 6 365,-10-9 0,8-7 0,-8-2 0,-1-7 0,9 0 0,-10 0 0,26 0 0,-36 0 0,1 0 0,-3 0 0,-1 0 0,5-4 0,-2 0 0,-6 0 0,-2-2 0,34-11 0,9-1 0,-12 1 0,0-8 0,0 6 0,-1-5 0,1-1 0,-12 7 0,9-6 0,-29 10 0,15-2 0,-16-5 0,-1 5 817,-2-11-817,0 12 381,-7-11-381,6 5 0,-8 0 0,0-4 0,-1 10 0,1-10 0,-1 11 0,-7-10 0,-2 11 0,-7-9 0,0 5 0,-1-1 0,1-4 0,17-7 0,-11-5 0,19-4 0,-14 6 0,-2 7 0,6-1 0,-6 1 0,7-1 0,-7 1 0,6 5 0,-6-3 0,8 8 0,-1-10 0,1 4 0,0 0 0,-8-2 0,6 3 0,-6 1 0,7-6 0,1 10 0,-1-10 0,-7 11 0,-2-4 0,-7 2 0,0 3 0,-6-3 0,4 0 0,-10 5 0,9-15 0,-8 8 0,8-4 0,-7 1 0,2 9 0,-4-10 0,-1 11 0,1-10 0,-1 10 0,1-11 0,-1 11 0,-4-4 0,-2-1 0,1-1 0,-4 0 0,4-4 0,-5 4 0,0-6 0,0 1 0,0-1 0,0 0 0,0 0 0,0-7 0,0 5 0,0-5 0,0 0 0,0-3 0,-5 1 0,-3-15 0,-5 12 0,-1-14 0,-5 10 0,-8-28 0,5 21 0,-4-20 0,8 33 0,-2-4 0,1 4 0,-4 1 0,-6-8 0,4 14 0,-16-8 0,15 3 0,-12 3 0,5-4 0,-9-3 0,9 8 0,-7-7 0,7 9 0,1 0 0,-6-1 0,6 1 0,-8-1 0,0 5 0,-9-6 0,7 12 0,-7-12 0,0 12 0,-1-5 0,-1 6 0,-6-1 0,15 2 0,-43-3 0,27 2 0,-20 6 0,9 1 0,15 7 0,-16 0 0,-1 0 0,9 0 0,-20 0 0,18 0 0,-18 0 0,19 0 0,-19 0 0,18 7 0,-7 1 0,11 7 0,-1 0 0,1-6 0,-12 5 0,9-12 0,-7 12 0,9-13 0,2 6 0,-12 0 0,7-5 0,-7 12 0,0-12 0,7 11 0,-34 2 0,31-5 0,-20 11 0,35-14 0,-5 8 0,15-2 0,-7 1 0,10 5 0,6-5 0,3 9 0,0-10 0,5 9 0,0-4 0,8 5 0,1-5 0,3 3 0,-4-3 0,1-1 0,4-1 0,-4 0 0,10 1 0,-3 0 0,3 4 0,-4-10 0,-1 10 0,1-10 0,-1 4 0,6-5 0,-4-1 0,4 1 0,-4-1 0,-7 2 0,5-2 0,-4 2 0,5-6 0,-6 4 0,1-3 0,-2 0 0,3-2 0,5-4 0,-1 0 0,1 0 0,-1 0 0,0 0 0,1 0 0,-1 0 0,1 0 0,0 0 0,0 0 0,4-4 0,1-7 0,4-5 0,0-7 0,0 0 0,0-7 0,0 5 0,5-5 0,-3 17 0,3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4T11:51:00.3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4068 748 24575,'-51'-17'0,"-3"3"0,25 14 0,-31 0 0,16 0 0,-6 0 0,-3 0 0,-30 0 0,-17 0 0,16 0-1331,-14 0 1331,37 0 0,-1 0 0,7 0 0,-1 0 0,-30 0 0,4 0 0,9 0 0,-2 0 0,-2 0 0,-16 0-295,36 0 0,-1 0 295,4 0 0,0 0 0,4 0 0,0 0 0,-48 0 0,43 0 0,0 0 0,4 0 0,1 0 0,0 3 0,-1 2 0,-46 4 0,12 8 0,0 0 0,11-1 0,3 0 0,19-2 0,3 0 0,10-1 1290,0 0-1290,7-1 631,-6 1-631,13-1 0,-13 7 0,6-6 0,-10 21 0,-8-10 0,-7 22 0,17-13 0,-1-1 0,-18 14 0,14-6 0,0 1-556,-25 12 556,31-19 0,-2 2 0,-5 1 0,0 0 0,-24 32 0,30-33 0,0-1 0,-28 33 0,0 0 0,27-24 0,1 0 0,-21 19 0,8 9 0,21-37 0,23-5 0,-1-7 0,10-1 0,0 1 0,0 0 556,0-1-556,0 1 0,0 0 0,4-6 0,3 4 0,2-10 0,2 10 0,-1-10 0,0 4 0,6-4 0,0-1 0,7 1 0,7 1 0,-5 0 0,12 1 0,-4-1 0,6 1 0,-7 0 0,6 0 0,-6 5 0,8-4 0,9 13 0,-8-6 0,17 8 0,-4 8 0,10 5 0,-18-11 0,1 3 0,6 8 0,0 1 0,3-1 0,0 0-394,-3 1 1,-3-1 393,-6-10 0,-1-3 0,27 22-31,-5-2 31,-12-10 0,-2-9 0,-17-12 0,13-4 0,-22-3 785,12 2-785,-12-1 33,13 0-33,-14 5 0,14-3 0,4 5 0,0 0 0,6-4 0,1 5 0,-7-6 0,16 0 0,-7 0 0,-1 7 0,18-5 0,-14 5 0,18-5 0,-1-8 0,-8 5 0,19-11 0,-8 12 0,0-12 0,-19 5 0,-1 0 0,6-5 0,35 5 0,-44-7 0,9 0 0,0 0 0,0 0 0,1 0 0,10 0 0,-8 0 0,8 0 0,-10 0 0,-1 0 0,11 0 0,-8 0 0,7 0 0,-10 0 0,0 0 0,-1 0 0,1 0 0,-1 0 0,13 0 0,-9-7 0,8 5 0,-11-11 0,1 4 0,-1 1 0,11-7 0,-8 7 0,9-8 0,-1 0 0,1-7 0,13 4 0,-2-13 0,-9 8 0,8-10 0,-37 13 0,0-2 0,36-22 0,-35 18 0,-1-1-610,23-23 610,-22 20 0,1-3-625,-9-2 0,1-2 625,20-7 0,1-3 0,-14 1 0,-1-3 0,10-5 0,1-2-1081,-3-6 1,-1-1 1080,8-3 0,-1 1 0,-15 8 0,0 0-596,12-4 1,0 1 595,-16 16 0,0 0 0,5-9 0,1 0-36,-7 6 1,-2 2 35,-4 4 0,-4 2 0,13-32 1020,-3 8-1020,-16 13 2130,-3 2-2130,-7 10 1431,0 0-1431,-5-1 702,-3-26-702,-5 0 0,0-15 0,0-1 0,0 8 0,0-11 0,0 0 0,0 0 0,0 11 0,0 2 0,-7 12 0,-6 9 0,-8 2 0,-5 10 0,-9-3 0,0 7 0,-1-6 0,-12 12 0,12 2 0,-13 0 0,9 12 0,1-10 0,-1 10 0,1-4 0,-10 5 0,7 1 0,-16 5 0,7-5 0,-10 11 0,1-11 0,-11 11 0,7-11 0,10 8 0,-1 0 0,-15-3 0,16 4 0,-1 0 0,-19-3 0,1 5 0,2-6 0,0 8 0,17 0 0,-15 0 0,18 0 0,0 0 0,2 0 0,9 0 0,-9 0 0,7 0 0,-7 0 0,17 0 0,-14 0 0,11 0 0,-14 0 0,0 0 0,7 6 0,-16 2 0,7 6 0,-21 2 0,9 0 0,-8-1 0,10 7 0,-10 3 0,8-1 0,-8 6 0,1-5 0,6 6 0,-7 0 0,-7 5 0,22-6 0,-20 6 0,34-15 0,-7 6 0,9-13 0,1 11 0,-10-10 0,15 3 0,-22 4 0,21-8 0,-14 12 0,9-5 0,1 5 0,-1 1 0,-9 1 0,7-2 0,-7 3 0,9-3 0,0 0 0,1 0 0,-3 9 0,2-13 0,3 17 0,-1-22 0,12 12 0,-5-11 0,9 5 0,-1-5 0,0 3 0,-4-4 0,9-1 0,-8 0 0,15-7 0,-4-3 0,5 3 0,1-8 0,-7 8 0,5-3 0,-5 0 0,7 2 0,-1-7 0,-5 8 0,3-3 0,-9 5 0,10-6 0,-10 5 0,4-8 0,-6 8 0,0-4 0,0 0 0,0-1 0,1 0 0,-1-3 0,0 8 0,6-9 0,-4 4 0,9-5 0,-3 0 0,5 0 0,1 0 0,-1 0 0,1 0 0,-1 0 0,1 0 0,5-4 0,5-7 0,4 1 0,1-1 0,-1 7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06.03.2020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ardanlabs.com/blog/2020/02/docker-images-part2-details-specific-to-different-languages.htm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danlabs.com/blog/2020/02/docker-images-part2-details-specific-to-different-languages.html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GoogleContainerTools/distroless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GoogleContainerTools/distroless/blob/master/examples/rust/Dockerfile" TargetMode="External"/><Relationship Id="rId3" Type="http://schemas.openxmlformats.org/officeDocument/2006/relationships/hyperlink" Target="https://github.com/GoogleContainerTools/distroless/blob/master/examples/python2.7/Dockerfile" TargetMode="External"/><Relationship Id="rId7" Type="http://schemas.openxmlformats.org/officeDocument/2006/relationships/hyperlink" Target="https://github.com/GoogleContainerTools/distroless/blob/master/examples/dotnet/Dockerfile" TargetMode="External"/><Relationship Id="rId2" Type="http://schemas.openxmlformats.org/officeDocument/2006/relationships/hyperlink" Target="https://github.com/GoogleContainerTools/distroless/blob/master/examples/java/Dockerfil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GoogleContainerTools/distroless/blob/master/examples/nodejs/Dockerfile" TargetMode="External"/><Relationship Id="rId5" Type="http://schemas.openxmlformats.org/officeDocument/2006/relationships/hyperlink" Target="https://github.com/GoogleContainerTools/distroless/blob/master/examples/go/Dockerfile" TargetMode="External"/><Relationship Id="rId4" Type="http://schemas.openxmlformats.org/officeDocument/2006/relationships/hyperlink" Target="https://github.com/GoogleContainerTools/distroless/blob/master/examples/python3/Dockerfile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hub.docker.com/search/?certification_status=certified&amp;type=image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arminc/clair-scanner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hadolint/hadolint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api/users" TargetMode="Externa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A8379C-B709-EC4C-B834-3854D326AA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845424"/>
            <a:ext cx="7350218" cy="3812423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l-PL" sz="8000" dirty="0" err="1">
                <a:solidFill>
                  <a:srgbClr val="FFFFFF"/>
                </a:solidFill>
                <a:ea typeface="Roboto Medium" panose="02000000000000000000" pitchFamily="2" charset="0"/>
              </a:rPr>
              <a:t>Apps</a:t>
            </a:r>
            <a:r>
              <a:rPr lang="pl-PL" sz="8000" dirty="0">
                <a:solidFill>
                  <a:srgbClr val="FFFFFF"/>
                </a:solidFill>
                <a:ea typeface="Roboto Medium" panose="02000000000000000000" pitchFamily="2" charset="0"/>
              </a:rPr>
              <a:t> In </a:t>
            </a:r>
            <a:r>
              <a:rPr lang="pl-PL" sz="8000" dirty="0" err="1">
                <a:solidFill>
                  <a:srgbClr val="FFFFFF"/>
                </a:solidFill>
                <a:ea typeface="Roboto Medium" panose="02000000000000000000" pitchFamily="2" charset="0"/>
              </a:rPr>
              <a:t>Containers</a:t>
            </a:r>
            <a:br>
              <a:rPr lang="pl-PL" sz="8000" dirty="0">
                <a:solidFill>
                  <a:srgbClr val="FFFFFF"/>
                </a:solidFill>
                <a:ea typeface="Roboto Medium" panose="02000000000000000000" pitchFamily="2" charset="0"/>
              </a:rPr>
            </a:br>
            <a:r>
              <a:rPr lang="en-GB" sz="4000" b="1" dirty="0"/>
              <a:t>Best Practices for containerised Apps</a:t>
            </a:r>
            <a:br>
              <a:rPr lang="en-GB" b="1" dirty="0"/>
            </a:br>
            <a:endParaRPr lang="pl-PL" sz="8000" dirty="0">
              <a:solidFill>
                <a:srgbClr val="FFFFFF"/>
              </a:solidFill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pPr algn="r"/>
            <a:r>
              <a:rPr lang="pl-PL" sz="2800" dirty="0">
                <a:solidFill>
                  <a:srgbClr val="FFFFFF"/>
                </a:solidFill>
                <a:latin typeface="+mj-lt"/>
                <a:ea typeface="Roboto" panose="02000000000000000000" pitchFamily="2" charset="0"/>
              </a:rPr>
              <a:t>Mateusz Dymiński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35FE1A-52C1-1944-A220-B919BF0EF3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920" b="722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Dockerize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Users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App</a:t>
            </a:r>
            <a:endParaRPr lang="pl-PL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2425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C3A656-54D1-1A4B-ABEF-20B512E027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72407"/>
            <a:ext cx="10515600" cy="325735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824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7731D2E-C886-304E-BCB1-CDD30B186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8728" y="0"/>
            <a:ext cx="7774412" cy="6878069"/>
          </a:xfrm>
        </p:spPr>
      </p:pic>
    </p:spTree>
    <p:extLst>
      <p:ext uri="{BB962C8B-B14F-4D97-AF65-F5344CB8AC3E}">
        <p14:creationId xmlns:p14="http://schemas.microsoft.com/office/powerpoint/2010/main" val="101834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very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first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5545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run.sh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run.sh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4321E-461C-0941-BA21-0927E1F0A2BB}"/>
              </a:ext>
            </a:extLst>
          </p:cNvPr>
          <p:cNvSpPr txBox="1"/>
          <p:nvPr/>
        </p:nvSpPr>
        <p:spPr>
          <a:xfrm>
            <a:off x="838199" y="4861659"/>
            <a:ext cx="10515599" cy="163121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#!/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/bin/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env</a:t>
            </a:r>
            <a:r>
              <a:rPr lang="pl-PL" sz="2000" dirty="0">
                <a:solidFill>
                  <a:srgbClr val="6A9955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6A9955"/>
                </a:solidFill>
                <a:latin typeface="Menlo" panose="020B0609030804020204" pitchFamily="49" charset="0"/>
              </a:rPr>
              <a:t>sh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CDCAA"/>
                </a:solidFill>
                <a:latin typeface="Menlo" panose="020B0609030804020204" pitchFamily="49" charset="0"/>
              </a:rPr>
              <a:t>echo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Running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74770B-50E5-AF42-83BD-32BE15B595B9}"/>
              </a:ext>
            </a:extLst>
          </p:cNvPr>
          <p:cNvSpPr txBox="1"/>
          <p:nvPr/>
        </p:nvSpPr>
        <p:spPr>
          <a:xfrm>
            <a:off x="838199" y="4276884"/>
            <a:ext cx="2004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And </a:t>
            </a:r>
            <a:r>
              <a:rPr lang="pl-PL" sz="3200" dirty="0" err="1">
                <a:solidFill>
                  <a:schemeClr val="bg1"/>
                </a:solidFill>
              </a:rPr>
              <a:t>run.sh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8586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93AAD2-C7D6-D04A-9D85-898D60EE1E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44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Let’s get ready for rumble!</a:t>
            </a:r>
          </a:p>
        </p:txBody>
      </p:sp>
    </p:spTree>
    <p:extLst>
      <p:ext uri="{BB962C8B-B14F-4D97-AF65-F5344CB8AC3E}">
        <p14:creationId xmlns:p14="http://schemas.microsoft.com/office/powerpoint/2010/main" val="530686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2"/>
                </a:solidFill>
              </a:rPr>
              <a:t>We </a:t>
            </a:r>
            <a:r>
              <a:rPr lang="pl-PL" sz="3200" dirty="0" err="1">
                <a:solidFill>
                  <a:schemeClr val="bg2"/>
                </a:solidFill>
              </a:rPr>
              <a:t>have</a:t>
            </a:r>
            <a:r>
              <a:rPr lang="pl-PL" sz="3200" dirty="0">
                <a:solidFill>
                  <a:schemeClr val="bg2"/>
                </a:solidFill>
              </a:rPr>
              <a:t> 2 </a:t>
            </a:r>
            <a:r>
              <a:rPr lang="pl-PL" sz="3200" dirty="0" err="1">
                <a:solidFill>
                  <a:schemeClr val="bg2"/>
                </a:solidFill>
              </a:rPr>
              <a:t>options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while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creating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>
                <a:solidFill>
                  <a:schemeClr val="accent2"/>
                </a:solidFill>
              </a:rPr>
              <a:t>ENTRYPOINT:</a:t>
            </a:r>
          </a:p>
          <a:p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or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different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where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command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line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is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like</a:t>
            </a:r>
            <a:r>
              <a:rPr lang="pl-PL" sz="3200" dirty="0">
                <a:solidFill>
                  <a:schemeClr val="bg2"/>
                </a:solidFill>
              </a:rPr>
              <a:t> JSON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endParaRPr lang="pl-PL" sz="3200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l-PL" sz="3200" dirty="0" err="1">
                <a:solidFill>
                  <a:schemeClr val="bg2"/>
                </a:solidFill>
              </a:rPr>
              <a:t>Long</a:t>
            </a:r>
            <a:r>
              <a:rPr lang="pl-PL" sz="3200" dirty="0">
                <a:solidFill>
                  <a:schemeClr val="bg2"/>
                </a:solidFill>
              </a:rPr>
              <a:t> story </a:t>
            </a:r>
            <a:r>
              <a:rPr lang="pl-PL" sz="3200" dirty="0" err="1">
                <a:solidFill>
                  <a:schemeClr val="bg2"/>
                </a:solidFill>
              </a:rPr>
              <a:t>short</a:t>
            </a:r>
            <a:r>
              <a:rPr lang="pl-PL" sz="3200" dirty="0">
                <a:solidFill>
                  <a:schemeClr val="bg2"/>
                </a:solidFill>
              </a:rPr>
              <a:t>: </a:t>
            </a:r>
            <a:r>
              <a:rPr lang="pl-PL" sz="3200" i="1" dirty="0" err="1">
                <a:solidFill>
                  <a:schemeClr val="bg2"/>
                </a:solidFill>
              </a:rPr>
              <a:t>always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dirty="0" err="1">
                <a:solidFill>
                  <a:schemeClr val="bg2"/>
                </a:solidFill>
              </a:rPr>
              <a:t>use</a:t>
            </a:r>
            <a:r>
              <a:rPr lang="pl-PL" sz="3200" dirty="0">
                <a:solidFill>
                  <a:schemeClr val="bg2"/>
                </a:solidFill>
              </a:rPr>
              <a:t> the </a:t>
            </a:r>
            <a:r>
              <a:rPr lang="pl-PL" sz="3200" dirty="0" err="1">
                <a:solidFill>
                  <a:schemeClr val="bg2"/>
                </a:solidFill>
              </a:rPr>
              <a:t>array</a:t>
            </a:r>
            <a:r>
              <a:rPr lang="pl-PL" sz="3200" dirty="0">
                <a:solidFill>
                  <a:schemeClr val="bg2"/>
                </a:solidFill>
              </a:rPr>
              <a:t> </a:t>
            </a:r>
            <a:r>
              <a:rPr lang="pl-PL" sz="3200" i="1" dirty="0" err="1">
                <a:solidFill>
                  <a:schemeClr val="bg2"/>
                </a:solidFill>
              </a:rPr>
              <a:t>exec</a:t>
            </a:r>
            <a:r>
              <a:rPr lang="pl-PL" sz="3200" dirty="0">
                <a:solidFill>
                  <a:schemeClr val="bg2"/>
                </a:solidFill>
              </a:rPr>
              <a:t> form. The </a:t>
            </a:r>
            <a:r>
              <a:rPr lang="pl-PL" sz="3200" dirty="0" err="1">
                <a:solidFill>
                  <a:schemeClr val="bg2"/>
                </a:solidFill>
              </a:rPr>
              <a:t>shell</a:t>
            </a:r>
            <a:r>
              <a:rPr lang="pl-PL" sz="3200" dirty="0">
                <a:solidFill>
                  <a:schemeClr val="bg2"/>
                </a:solidFill>
              </a:rPr>
              <a:t> form </a:t>
            </a:r>
            <a:r>
              <a:rPr lang="pl-PL" sz="3200" dirty="0" err="1">
                <a:solidFill>
                  <a:schemeClr val="bg2"/>
                </a:solidFill>
              </a:rPr>
              <a:t>runs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entrypoint</a:t>
            </a:r>
            <a:r>
              <a:rPr lang="pl-PL" sz="3200" dirty="0">
                <a:solidFill>
                  <a:schemeClr val="bg2"/>
                </a:solidFill>
              </a:rPr>
              <a:t> as a </a:t>
            </a:r>
            <a:r>
              <a:rPr lang="pl-PL" sz="3200" dirty="0" err="1">
                <a:solidFill>
                  <a:schemeClr val="bg2"/>
                </a:solidFill>
              </a:rPr>
              <a:t>subcommand</a:t>
            </a:r>
            <a:r>
              <a:rPr lang="pl-PL" sz="3200" dirty="0">
                <a:solidFill>
                  <a:schemeClr val="bg2"/>
                </a:solidFill>
              </a:rPr>
              <a:t> of /bin/</a:t>
            </a:r>
            <a:r>
              <a:rPr lang="pl-PL" sz="3200" dirty="0" err="1">
                <a:solidFill>
                  <a:schemeClr val="bg2"/>
                </a:solidFill>
              </a:rPr>
              <a:t>sh</a:t>
            </a:r>
            <a:r>
              <a:rPr lang="pl-PL" sz="3200" dirty="0">
                <a:solidFill>
                  <a:schemeClr val="bg2"/>
                </a:solidFill>
              </a:rPr>
              <a:t> -c </a:t>
            </a:r>
            <a:r>
              <a:rPr lang="pl-PL" sz="3200" dirty="0" err="1">
                <a:solidFill>
                  <a:schemeClr val="bg2"/>
                </a:solidFill>
              </a:rPr>
              <a:t>which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comes</a:t>
            </a:r>
            <a:r>
              <a:rPr lang="pl-PL" sz="3200" dirty="0">
                <a:solidFill>
                  <a:schemeClr val="bg2"/>
                </a:solidFill>
              </a:rPr>
              <a:t> with a </a:t>
            </a:r>
            <a:r>
              <a:rPr lang="pl-PL" sz="3200" dirty="0" err="1">
                <a:solidFill>
                  <a:schemeClr val="bg2"/>
                </a:solidFill>
              </a:rPr>
              <a:t>load</a:t>
            </a:r>
            <a:r>
              <a:rPr lang="pl-PL" sz="3200" dirty="0">
                <a:solidFill>
                  <a:schemeClr val="bg2"/>
                </a:solidFill>
              </a:rPr>
              <a:t> of </a:t>
            </a:r>
            <a:r>
              <a:rPr lang="pl-PL" sz="3200" dirty="0" err="1">
                <a:solidFill>
                  <a:schemeClr val="bg2"/>
                </a:solidFill>
              </a:rPr>
              <a:t>problems</a:t>
            </a:r>
            <a:r>
              <a:rPr lang="pl-PL" sz="3200" dirty="0">
                <a:solidFill>
                  <a:schemeClr val="bg2"/>
                </a:solidFill>
              </a:rPr>
              <a:t>, one of </a:t>
            </a:r>
            <a:r>
              <a:rPr lang="pl-PL" sz="3200" dirty="0" err="1">
                <a:solidFill>
                  <a:schemeClr val="bg2"/>
                </a:solidFill>
              </a:rPr>
              <a:t>them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notably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that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you’ll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never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see</a:t>
            </a:r>
            <a:r>
              <a:rPr lang="pl-PL" sz="3200" dirty="0">
                <a:solidFill>
                  <a:schemeClr val="bg2"/>
                </a:solidFill>
              </a:rPr>
              <a:t> a </a:t>
            </a:r>
            <a:r>
              <a:rPr lang="pl-PL" sz="3200" dirty="0" err="1">
                <a:solidFill>
                  <a:schemeClr val="bg2"/>
                </a:solidFill>
              </a:rPr>
              <a:t>signal</a:t>
            </a:r>
            <a:r>
              <a:rPr lang="pl-PL" sz="3200" dirty="0">
                <a:solidFill>
                  <a:schemeClr val="bg2"/>
                </a:solidFill>
              </a:rPr>
              <a:t> in </a:t>
            </a:r>
            <a:r>
              <a:rPr lang="pl-PL" sz="3200" dirty="0" err="1">
                <a:solidFill>
                  <a:schemeClr val="bg2"/>
                </a:solidFill>
              </a:rPr>
              <a:t>your</a:t>
            </a:r>
            <a:r>
              <a:rPr lang="pl-PL" sz="3200" dirty="0">
                <a:solidFill>
                  <a:schemeClr val="bg2"/>
                </a:solidFill>
              </a:rPr>
              <a:t> </a:t>
            </a:r>
            <a:r>
              <a:rPr lang="pl-PL" sz="3200" dirty="0" err="1">
                <a:solidFill>
                  <a:schemeClr val="bg2"/>
                </a:solidFill>
              </a:rPr>
              <a:t>application</a:t>
            </a:r>
            <a:r>
              <a:rPr lang="pl-PL" sz="3200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0E46E8-CF21-E24E-9410-3D5CF9E3B4D9}"/>
              </a:ext>
            </a:extLst>
          </p:cNvPr>
          <p:cNvSpPr txBox="1"/>
          <p:nvPr/>
        </p:nvSpPr>
        <p:spPr>
          <a:xfrm>
            <a:off x="838199" y="236726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/bin/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 -jar 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/app-1.0.jar"</a:t>
            </a:r>
            <a:endParaRPr lang="pl-PL" sz="2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D192E4-0605-984D-8467-970885DB1CBF}"/>
              </a:ext>
            </a:extLst>
          </p:cNvPr>
          <p:cNvSpPr txBox="1"/>
          <p:nvPr/>
        </p:nvSpPr>
        <p:spPr>
          <a:xfrm>
            <a:off x="838201" y="3639990"/>
            <a:ext cx="10515599" cy="43088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2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”, „-jar”, ”/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200" dirty="0">
                <a:solidFill>
                  <a:srgbClr val="CE9178"/>
                </a:solidFill>
                <a:latin typeface="Menlo" panose="020B0609030804020204" pitchFamily="49" charset="0"/>
              </a:rPr>
              <a:t>/app-1.0.jar”</a:t>
            </a:r>
            <a:r>
              <a:rPr lang="pl-PL" sz="2200" dirty="0">
                <a:solidFill>
                  <a:schemeClr val="bg1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255872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suited</a:t>
            </a:r>
            <a:r>
              <a:rPr lang="pl-PL" dirty="0">
                <a:solidFill>
                  <a:schemeClr val="bg1"/>
                </a:solidFill>
              </a:rPr>
              <a:t> to be run in </a:t>
            </a:r>
            <a:r>
              <a:rPr lang="pl-PL" dirty="0">
                <a:solidFill>
                  <a:schemeClr val="accent2"/>
                </a:solidFill>
              </a:rPr>
              <a:t>ENTRYPOINT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require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before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started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  <a:ea typeface="Roboto" panose="02000000000000000000" pitchFamily="2" charset="0"/>
              </a:rPr>
              <a:t>Use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exec</a:t>
            </a:r>
            <a:r>
              <a:rPr lang="pl-PL" sz="3200" dirty="0">
                <a:solidFill>
                  <a:schemeClr val="accent2"/>
                </a:solidFill>
                <a:ea typeface="Roboto" panose="02000000000000000000" pitchFamily="2" charset="0"/>
              </a:rPr>
              <a:t> </a:t>
            </a:r>
            <a:r>
              <a:rPr lang="pl-PL" sz="3200" dirty="0">
                <a:solidFill>
                  <a:schemeClr val="bg1"/>
                </a:solidFill>
                <a:ea typeface="Roboto" panose="02000000000000000000" pitchFamily="2" charset="0"/>
              </a:rPr>
              <a:t>- </a:t>
            </a: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forking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from the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replaces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shell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   </a:t>
            </a: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Instead</a:t>
            </a:r>
            <a:r>
              <a:rPr lang="pl-PL" dirty="0">
                <a:solidFill>
                  <a:schemeClr val="bg1"/>
                </a:solidFill>
              </a:rPr>
              <a:t> of: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Script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as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Entrypoint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7EEDE-3183-9C4B-9E05-FB5D8754B8A3}"/>
              </a:ext>
            </a:extLst>
          </p:cNvPr>
          <p:cNvSpPr txBox="1"/>
          <p:nvPr/>
        </p:nvSpPr>
        <p:spPr>
          <a:xfrm>
            <a:off x="838200" y="4692175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 err="1">
                <a:solidFill>
                  <a:srgbClr val="DCDCAA"/>
                </a:solidFill>
                <a:latin typeface="Menlo" panose="020B0609030804020204" pitchFamily="49" charset="0"/>
              </a:rPr>
              <a:t>exec</a:t>
            </a:r>
            <a:r>
              <a:rPr lang="pl-PL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96894C-D5FD-7042-A730-D04F2E017E29}"/>
              </a:ext>
            </a:extLst>
          </p:cNvPr>
          <p:cNvSpPr txBox="1"/>
          <p:nvPr/>
        </p:nvSpPr>
        <p:spPr>
          <a:xfrm>
            <a:off x="838200" y="5779863"/>
            <a:ext cx="10515599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/bin/</a:t>
            </a:r>
            <a:r>
              <a:rPr lang="pl-PL" sz="24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your-app</a:t>
            </a:r>
            <a:r>
              <a:rPr lang="pl-PL" sz="24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endParaRPr lang="pl-PL" sz="22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924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1059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accent2"/>
                </a:solidFill>
              </a:rPr>
              <a:t>RUN</a:t>
            </a:r>
            <a:r>
              <a:rPr lang="en-GB" sz="3200" dirty="0">
                <a:solidFill>
                  <a:schemeClr val="bg1"/>
                </a:solidFill>
              </a:rPr>
              <a:t> executes command(s) in a new layer and creates a new image. E.g., it is often used for installing software packages.</a:t>
            </a:r>
          </a:p>
          <a:p>
            <a:r>
              <a:rPr lang="en-GB" sz="3200" dirty="0">
                <a:solidFill>
                  <a:schemeClr val="accent2"/>
                </a:solidFill>
              </a:rPr>
              <a:t>CMD</a:t>
            </a:r>
            <a:r>
              <a:rPr lang="en-GB" sz="3200" dirty="0">
                <a:solidFill>
                  <a:schemeClr val="bg1"/>
                </a:solidFill>
              </a:rPr>
              <a:t> sets default command and/or parameters, which can be overwritten from command line when docker container runs.</a:t>
            </a:r>
          </a:p>
          <a:p>
            <a:r>
              <a:rPr lang="en-GB" sz="3200" dirty="0">
                <a:solidFill>
                  <a:schemeClr val="accent2"/>
                </a:solidFill>
              </a:rPr>
              <a:t>ENTRYPOINT</a:t>
            </a:r>
            <a:r>
              <a:rPr lang="en-GB" sz="3200" dirty="0">
                <a:solidFill>
                  <a:schemeClr val="bg1"/>
                </a:solidFill>
              </a:rPr>
              <a:t> configures a container that will run as an executable.</a:t>
            </a:r>
          </a:p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   </a:t>
            </a:r>
          </a:p>
          <a:p>
            <a:endParaRPr lang="pl-PL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RUN vs CMD vs ENTRYPOINT</a:t>
            </a:r>
          </a:p>
        </p:txBody>
      </p:sp>
    </p:spTree>
    <p:extLst>
      <p:ext uri="{BB962C8B-B14F-4D97-AF65-F5344CB8AC3E}">
        <p14:creationId xmlns:p14="http://schemas.microsoft.com/office/powerpoint/2010/main" val="22277121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 the 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/JSON </a:t>
            </a:r>
            <a:r>
              <a:rPr lang="pl-PL" dirty="0" err="1">
                <a:solidFill>
                  <a:schemeClr val="bg2"/>
                </a:solidFill>
              </a:rPr>
              <a:t>array</a:t>
            </a:r>
            <a:r>
              <a:rPr lang="pl-PL" dirty="0">
                <a:solidFill>
                  <a:schemeClr val="bg2"/>
                </a:solidFill>
              </a:rPr>
              <a:t> form of ENTRYPOINT.</a:t>
            </a:r>
          </a:p>
          <a:p>
            <a:r>
              <a:rPr lang="en-GB" dirty="0">
                <a:solidFill>
                  <a:schemeClr val="bg1"/>
                </a:solidFill>
              </a:rPr>
              <a:t>When Docker detects the JSON syntax, it runs the arguments directly, without a shell.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2"/>
                </a:solidFill>
              </a:rPr>
              <a:t>Use</a:t>
            </a:r>
            <a:r>
              <a:rPr lang="pl-PL" dirty="0">
                <a:solidFill>
                  <a:schemeClr val="bg2"/>
                </a:solidFill>
              </a:rPr>
              <a:t> </a:t>
            </a:r>
            <a:r>
              <a:rPr lang="pl-PL" dirty="0" err="1">
                <a:solidFill>
                  <a:schemeClr val="bg2"/>
                </a:solidFill>
              </a:rPr>
              <a:t>exec</a:t>
            </a:r>
            <a:r>
              <a:rPr lang="pl-PL" dirty="0">
                <a:solidFill>
                  <a:schemeClr val="bg2"/>
                </a:solidFill>
              </a:rPr>
              <a:t> in </a:t>
            </a:r>
            <a:r>
              <a:rPr lang="pl-PL" dirty="0" err="1">
                <a:solidFill>
                  <a:schemeClr val="bg2"/>
                </a:solidFill>
              </a:rPr>
              <a:t>shell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entrypoints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Don’t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pipe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application’s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output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r>
              <a:rPr lang="pl-PL" dirty="0" err="1">
                <a:solidFill>
                  <a:schemeClr val="bg2"/>
                </a:solidFill>
              </a:rPr>
              <a:t>Avoid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being</a:t>
            </a:r>
            <a:r>
              <a:rPr lang="pl-PL" dirty="0">
                <a:solidFill>
                  <a:schemeClr val="bg2"/>
                </a:solidFill>
              </a:rPr>
              <a:t> PID 1.</a:t>
            </a:r>
          </a:p>
          <a:p>
            <a:r>
              <a:rPr lang="pl-PL" dirty="0" err="1">
                <a:solidFill>
                  <a:schemeClr val="bg2"/>
                </a:solidFill>
              </a:rPr>
              <a:t>Listen</a:t>
            </a:r>
            <a:r>
              <a:rPr lang="pl-PL" dirty="0">
                <a:solidFill>
                  <a:schemeClr val="bg2"/>
                </a:solidFill>
              </a:rPr>
              <a:t> for SIGTERM </a:t>
            </a:r>
            <a:r>
              <a:rPr lang="pl-PL" dirty="0" err="1">
                <a:solidFill>
                  <a:schemeClr val="bg2"/>
                </a:solidFill>
              </a:rPr>
              <a:t>or</a:t>
            </a:r>
            <a:r>
              <a:rPr lang="pl-PL" dirty="0">
                <a:solidFill>
                  <a:schemeClr val="bg2"/>
                </a:solidFill>
              </a:rPr>
              <a:t> set STOPSIGNAL in </a:t>
            </a:r>
            <a:r>
              <a:rPr lang="pl-PL" dirty="0" err="1">
                <a:solidFill>
                  <a:schemeClr val="bg2"/>
                </a:solidFill>
              </a:rPr>
              <a:t>your</a:t>
            </a:r>
            <a:r>
              <a:rPr lang="pl-PL" dirty="0">
                <a:solidFill>
                  <a:schemeClr val="bg2"/>
                </a:solidFill>
              </a:rPr>
              <a:t> </a:t>
            </a:r>
            <a:r>
              <a:rPr lang="pl-PL" dirty="0" err="1">
                <a:solidFill>
                  <a:schemeClr val="bg2"/>
                </a:solidFill>
              </a:rPr>
              <a:t>Dockerfile</a:t>
            </a:r>
            <a:r>
              <a:rPr lang="pl-PL" dirty="0">
                <a:solidFill>
                  <a:schemeClr val="bg2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part -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50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v2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parrotstream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ubuntu-java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/java-8-oracle/bin/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534381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bg1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AA0A139-F8D5-F44C-97CF-2A03FACEC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836068"/>
            <a:ext cx="10314607" cy="5502102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14:cNvPr>
              <p14:cNvContentPartPr/>
              <p14:nvPr/>
            </p14:nvContentPartPr>
            <p14:xfrm>
              <a:off x="8330883" y="4705604"/>
              <a:ext cx="2771280" cy="1144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8BC8A3-5A12-B741-B783-11011B5BF99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21883" y="4696604"/>
                <a:ext cx="2788920" cy="116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14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3BC302F-2E93-F74F-BC7E-01CA36CC6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7400"/>
            <a:ext cx="12192000" cy="4600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881mb !!!!!!!!!!!!!!!!!!!!!!!!!!!!!!!!</a:t>
            </a:r>
          </a:p>
        </p:txBody>
      </p:sp>
    </p:spTree>
    <p:extLst>
      <p:ext uri="{BB962C8B-B14F-4D97-AF65-F5344CB8AC3E}">
        <p14:creationId xmlns:p14="http://schemas.microsoft.com/office/powerpoint/2010/main" val="251976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3C7020-B75E-5A42-B060-3727D87B1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46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Choosing Container Base Image</a:t>
            </a:r>
          </a:p>
        </p:txBody>
      </p:sp>
    </p:spTree>
    <p:extLst>
      <p:ext uri="{BB962C8B-B14F-4D97-AF65-F5344CB8AC3E}">
        <p14:creationId xmlns:p14="http://schemas.microsoft.com/office/powerpoint/2010/main" val="5014287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Depends on your programming language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JDK vs JRE in Java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Python interpreter for Python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GCC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First problem: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Your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Runtime</a:t>
            </a:r>
          </a:p>
        </p:txBody>
      </p:sp>
    </p:spTree>
    <p:extLst>
      <p:ext uri="{BB962C8B-B14F-4D97-AF65-F5344CB8AC3E}">
        <p14:creationId xmlns:p14="http://schemas.microsoft.com/office/powerpoint/2010/main" val="353834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rely on external OS toolbox? 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curl, </a:t>
            </a:r>
            <a:r>
              <a:rPr lang="en-US" sz="3200" dirty="0" err="1">
                <a:solidFill>
                  <a:schemeClr val="accent2"/>
                </a:solidFill>
                <a:ea typeface="Roboto" panose="02000000000000000000" pitchFamily="2" charset="0"/>
              </a:rPr>
              <a:t>wget</a:t>
            </a:r>
            <a:r>
              <a:rPr lang="en-US" sz="3200" dirty="0">
                <a:solidFill>
                  <a:schemeClr val="accent2"/>
                </a:solidFill>
                <a:ea typeface="Roboto" panose="02000000000000000000" pitchFamily="2" charset="0"/>
              </a:rPr>
              <a:t>, etc.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Do we really care about the size of image?</a:t>
            </a: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ea typeface="Roboto" panose="02000000000000000000" pitchFamily="2" charset="0"/>
              </a:rPr>
              <a:t>Security! </a:t>
            </a:r>
          </a:p>
          <a:p>
            <a:pPr lvl="1"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ea typeface="Roboto" panose="02000000000000000000" pitchFamily="2" charset="0"/>
              </a:rPr>
              <a:t>We need to choose distro which is free from CVE</a:t>
            </a:r>
          </a:p>
          <a:p>
            <a:pPr lvl="1">
              <a:buClr>
                <a:schemeClr val="accent1"/>
              </a:buClr>
            </a:pPr>
            <a:r>
              <a:rPr lang="pl-PL" sz="2800" dirty="0">
                <a:solidFill>
                  <a:schemeClr val="bg1"/>
                </a:solidFill>
              </a:rPr>
              <a:t>Less </a:t>
            </a:r>
            <a:r>
              <a:rPr lang="pl-PL" sz="2800" dirty="0" err="1">
                <a:solidFill>
                  <a:schemeClr val="bg1"/>
                </a:solidFill>
              </a:rPr>
              <a:t>components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can</a:t>
            </a:r>
            <a:r>
              <a:rPr lang="pl-PL" sz="2800" dirty="0">
                <a:solidFill>
                  <a:schemeClr val="bg1"/>
                </a:solidFill>
              </a:rPr>
              <a:t> be </a:t>
            </a:r>
            <a:r>
              <a:rPr lang="pl-PL" sz="2800" dirty="0" err="1">
                <a:solidFill>
                  <a:schemeClr val="bg1"/>
                </a:solidFill>
              </a:rPr>
              <a:t>exploited</a:t>
            </a:r>
            <a:r>
              <a:rPr lang="pl-PL" sz="2800" dirty="0">
                <a:solidFill>
                  <a:schemeClr val="bg1"/>
                </a:solidFill>
              </a:rPr>
              <a:t> and </a:t>
            </a:r>
            <a:r>
              <a:rPr lang="pl-PL" sz="2800" dirty="0" err="1">
                <a:solidFill>
                  <a:schemeClr val="bg1"/>
                </a:solidFill>
              </a:rPr>
              <a:t>smaller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attack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surface</a:t>
            </a:r>
            <a:endParaRPr lang="pl-PL" sz="2800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US" sz="28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Second problem: Base Linux Image</a:t>
            </a:r>
          </a:p>
        </p:txBody>
      </p:sp>
    </p:spTree>
    <p:extLst>
      <p:ext uri="{BB962C8B-B14F-4D97-AF65-F5344CB8AC3E}">
        <p14:creationId xmlns:p14="http://schemas.microsoft.com/office/powerpoint/2010/main" val="3074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5C3D3-B1EC-AE40-81C6-3F4CC889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3CAF710-5419-5442-A043-122914F973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3" y="0"/>
            <a:ext cx="10352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3051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E55C3D3-B1EC-AE40-81C6-3F4CC889B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Alpine</a:t>
            </a:r>
            <a:r>
              <a:rPr lang="pl-PL" dirty="0">
                <a:solidFill>
                  <a:schemeClr val="bg1"/>
                </a:solidFill>
              </a:rPr>
              <a:t> VS </a:t>
            </a:r>
            <a:r>
              <a:rPr lang="pl-PL" dirty="0" err="1">
                <a:solidFill>
                  <a:schemeClr val="bg1"/>
                </a:solidFill>
              </a:rPr>
              <a:t>Slim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805D49F-107F-3445-9B67-002C8138D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The slim images are usually based on Debian (and on the GNU C library) </a:t>
            </a:r>
          </a:p>
          <a:p>
            <a:r>
              <a:rPr lang="en-GB" sz="3200" dirty="0">
                <a:solidFill>
                  <a:schemeClr val="bg1"/>
                </a:solidFill>
              </a:rPr>
              <a:t>Slim has been optimized for size, by removing packages</a:t>
            </a:r>
          </a:p>
          <a:p>
            <a:r>
              <a:rPr lang="en-GB" sz="3200" dirty="0">
                <a:solidFill>
                  <a:schemeClr val="bg1"/>
                </a:solidFill>
              </a:rPr>
              <a:t>Sometimes, Slim is lack essential things (like, a compiler!)</a:t>
            </a:r>
          </a:p>
          <a:p>
            <a:r>
              <a:rPr lang="en-GB" sz="3200" dirty="0">
                <a:solidFill>
                  <a:schemeClr val="bg1"/>
                </a:solidFill>
              </a:rPr>
              <a:t>Alpine doesn’t have </a:t>
            </a:r>
            <a:r>
              <a:rPr lang="en-GB" sz="3200" dirty="0" err="1">
                <a:solidFill>
                  <a:schemeClr val="accent2"/>
                </a:solidFill>
              </a:rPr>
              <a:t>libc</a:t>
            </a:r>
            <a:r>
              <a:rPr lang="en-GB" sz="3200" dirty="0">
                <a:solidFill>
                  <a:schemeClr val="bg1"/>
                </a:solidFill>
              </a:rPr>
              <a:t> – it has its own implementation called </a:t>
            </a:r>
            <a:r>
              <a:rPr lang="en-GB" sz="3200" dirty="0" err="1">
                <a:solidFill>
                  <a:schemeClr val="accent2"/>
                </a:solidFill>
              </a:rPr>
              <a:t>musl</a:t>
            </a:r>
            <a:endParaRPr lang="en-PL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41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Package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managers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light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distributions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9A93B-1F0E-D74F-809F-315ED3D92658}"/>
              </a:ext>
            </a:extLst>
          </p:cNvPr>
          <p:cNvSpPr txBox="1"/>
          <p:nvPr/>
        </p:nvSpPr>
        <p:spPr>
          <a:xfrm>
            <a:off x="551982" y="6308209"/>
            <a:ext cx="1108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</a:rPr>
              <a:t>Source:</a:t>
            </a:r>
            <a:r>
              <a:rPr lang="en-PL" dirty="0"/>
              <a:t> </a:t>
            </a:r>
            <a:r>
              <a:rPr lang="en-GB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https://www.ardanlabs.com/blog/2020/02/docker-images-part2-details-specific-to-different-languages.html</a:t>
            </a:r>
            <a:endParaRPr lang="en-PL" dirty="0">
              <a:solidFill>
                <a:schemeClr val="accent2"/>
              </a:solidFill>
            </a:endParaRPr>
          </a:p>
        </p:txBody>
      </p:sp>
      <p:pic>
        <p:nvPicPr>
          <p:cNvPr id="10" name="Content Placeholder 9" descr="A screenshot of a cell phone&#10;&#10;Description automatically generated">
            <a:extLst>
              <a:ext uri="{FF2B5EF4-FFF2-40B4-BE49-F238E27FC236}">
                <a16:creationId xmlns:a16="http://schemas.microsoft.com/office/drawing/2014/main" id="{DA7A3413-427A-E849-9121-D6BBD3F28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499" y="2234663"/>
            <a:ext cx="11861002" cy="2388674"/>
          </a:xfrm>
        </p:spPr>
      </p:pic>
    </p:spTree>
    <p:extLst>
      <p:ext uri="{BB962C8B-B14F-4D97-AF65-F5344CB8AC3E}">
        <p14:creationId xmlns:p14="http://schemas.microsoft.com/office/powerpoint/2010/main" val="10498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3A0B50-C458-E946-BBD1-14605B567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Let’s get Alpine then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FBCDB98-0E2D-8441-8CB5-5A301C97E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382" y="2254113"/>
            <a:ext cx="4047843" cy="98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09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665"/>
            <a:ext cx="10515600" cy="469729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Lightweight</a:t>
            </a:r>
            <a:r>
              <a:rPr lang="pl-PL" dirty="0">
                <a:solidFill>
                  <a:schemeClr val="bg1"/>
                </a:solidFill>
              </a:rPr>
              <a:t> Linux </a:t>
            </a:r>
            <a:r>
              <a:rPr lang="pl-PL" dirty="0" err="1">
                <a:solidFill>
                  <a:schemeClr val="bg1"/>
                </a:solidFill>
              </a:rPr>
              <a:t>distribution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b="1" dirty="0" err="1">
                <a:solidFill>
                  <a:schemeClr val="bg1"/>
                </a:solidFill>
              </a:rPr>
              <a:t>busybox</a:t>
            </a:r>
            <a:endParaRPr lang="pl-PL" b="1" dirty="0">
              <a:solidFill>
                <a:schemeClr val="bg1"/>
              </a:solidFill>
            </a:endParaRPr>
          </a:p>
          <a:p>
            <a:r>
              <a:rPr lang="pl-PL" b="1" dirty="0" err="1">
                <a:solidFill>
                  <a:schemeClr val="bg1"/>
                </a:solidFill>
              </a:rPr>
              <a:t>musl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“</a:t>
            </a:r>
            <a:r>
              <a:rPr lang="pl-PL" dirty="0" err="1">
                <a:solidFill>
                  <a:schemeClr val="bg1"/>
                </a:solidFill>
              </a:rPr>
              <a:t>libc</a:t>
            </a:r>
            <a:r>
              <a:rPr lang="pl-PL" dirty="0">
                <a:solidFill>
                  <a:schemeClr val="bg1"/>
                </a:solidFill>
              </a:rPr>
              <a:t>”,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standard </a:t>
            </a:r>
            <a:r>
              <a:rPr lang="pl-PL" dirty="0" err="1">
                <a:solidFill>
                  <a:schemeClr val="bg1"/>
                </a:solidFill>
              </a:rPr>
              <a:t>library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functionality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described</a:t>
            </a:r>
            <a:r>
              <a:rPr lang="pl-PL" dirty="0">
                <a:solidFill>
                  <a:schemeClr val="bg1"/>
                </a:solidFill>
              </a:rPr>
              <a:t> in the ISO C and POSIX </a:t>
            </a:r>
            <a:r>
              <a:rPr lang="pl-PL" dirty="0" err="1">
                <a:solidFill>
                  <a:schemeClr val="bg1"/>
                </a:solidFill>
              </a:rPr>
              <a:t>standards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musl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new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general-purpose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implementation</a:t>
            </a:r>
            <a:r>
              <a:rPr lang="pl-PL" dirty="0">
                <a:solidFill>
                  <a:schemeClr val="bg1"/>
                </a:solidFill>
              </a:rPr>
              <a:t> of the C </a:t>
            </a:r>
            <a:r>
              <a:rPr lang="pl-PL" dirty="0" err="1">
                <a:solidFill>
                  <a:schemeClr val="bg1"/>
                </a:solidFill>
              </a:rPr>
              <a:t>libraryis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basically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standardized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interface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kernel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userland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uses its own package manager, </a:t>
            </a:r>
            <a:r>
              <a:rPr lang="en-GB" sz="3200" dirty="0" err="1">
                <a:solidFill>
                  <a:schemeClr val="bg1"/>
                </a:solidFill>
              </a:rPr>
              <a:t>apk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r>
              <a:rPr lang="en-GB" dirty="0">
                <a:solidFill>
                  <a:schemeClr val="bg1"/>
                </a:solidFill>
              </a:rPr>
              <a:t>Alpine was brought to the spotlight when people realized that it would make an excellent distribution for containers. </a:t>
            </a:r>
            <a:endParaRPr lang="pl-PL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Alpine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9355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389"/>
            <a:ext cx="10515600" cy="4786574"/>
          </a:xfrm>
        </p:spPr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Demo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app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Signaling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Choosing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base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Layering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demo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app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Multistage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Security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Application configuration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Metrics in containers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Intelligent Health Checks &amp; Graceful Shutdown 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28623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target/users-app-1.0.jar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/users-app-1.0.jar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/users-app-1.0.jar"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452923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size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327201E-2E39-1C47-9EA2-2339B76D0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DB2F13-98AA-324D-991E-7CCCD3E00F36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accent1"/>
              </a:buClr>
            </a:pPr>
            <a:endParaRPr lang="en-US" sz="3200" dirty="0">
              <a:solidFill>
                <a:schemeClr val="bg2"/>
              </a:solidFill>
              <a:ea typeface="Roboto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99CCBA-C43F-4541-8EFE-3DB4FC4A2229}"/>
              </a:ext>
            </a:extLst>
          </p:cNvPr>
          <p:cNvSpPr txBox="1"/>
          <p:nvPr/>
        </p:nvSpPr>
        <p:spPr>
          <a:xfrm>
            <a:off x="2335662" y="4005877"/>
            <a:ext cx="78254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 err="1">
                <a:solidFill>
                  <a:schemeClr val="bg1"/>
                </a:solidFill>
              </a:rPr>
              <a:t>It’s</a:t>
            </a:r>
            <a:r>
              <a:rPr lang="pl-PL" sz="4000" dirty="0">
                <a:solidFill>
                  <a:schemeClr val="bg1"/>
                </a:solidFill>
              </a:rPr>
              <a:t> 124mb !!!!!!!!!!!!!!!!!!!!!!!!!!!!!!!!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7814B0-0592-174C-B07C-C88FC1B91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1992"/>
            <a:ext cx="12192000" cy="4901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0B46FC-7FE1-264A-96C5-5642ACC10F62}"/>
              </a:ext>
            </a:extLst>
          </p:cNvPr>
          <p:cNvSpPr txBox="1"/>
          <p:nvPr/>
        </p:nvSpPr>
        <p:spPr>
          <a:xfrm>
            <a:off x="2335662" y="4868122"/>
            <a:ext cx="2643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4000" dirty="0">
                <a:solidFill>
                  <a:schemeClr val="bg1"/>
                </a:solidFill>
              </a:rPr>
              <a:t>Was 881mb</a:t>
            </a:r>
          </a:p>
        </p:txBody>
      </p:sp>
    </p:spTree>
    <p:extLst>
      <p:ext uri="{BB962C8B-B14F-4D97-AF65-F5344CB8AC3E}">
        <p14:creationId xmlns:p14="http://schemas.microsoft.com/office/powerpoint/2010/main" val="2985419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Java </a:t>
            </a:r>
            <a:r>
              <a:rPr lang="pl-PL" dirty="0" err="1">
                <a:solidFill>
                  <a:schemeClr val="bg1"/>
                </a:solidFill>
              </a:rPr>
              <a:t>Modularity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Code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refactoring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Dependencies</a:t>
            </a:r>
            <a:endParaRPr lang="pl-PL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Docker 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Smaller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</a:t>
            </a:r>
            <a:r>
              <a:rPr lang="pl-PL" dirty="0">
                <a:solidFill>
                  <a:schemeClr val="bg1"/>
                </a:solidFill>
              </a:rPr>
              <a:t> image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Layers</a:t>
            </a:r>
            <a:r>
              <a:rPr lang="pl-PL" dirty="0">
                <a:solidFill>
                  <a:schemeClr val="bg1"/>
                </a:solidFill>
              </a:rPr>
              <a:t> &amp; </a:t>
            </a:r>
            <a:r>
              <a:rPr lang="pl-PL" dirty="0" err="1">
                <a:solidFill>
                  <a:schemeClr val="bg1"/>
                </a:solidFill>
              </a:rPr>
              <a:t>Caching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dockerfilelint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Dockerignore</a:t>
            </a:r>
            <a:r>
              <a:rPr lang="pl-PL" dirty="0">
                <a:solidFill>
                  <a:schemeClr val="bg1"/>
                </a:solidFill>
              </a:rPr>
              <a:t> (</a:t>
            </a:r>
            <a:r>
              <a:rPr lang="pl-PL" dirty="0" err="1">
                <a:solidFill>
                  <a:schemeClr val="bg1"/>
                </a:solidFill>
              </a:rPr>
              <a:t>faster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builds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Multistage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</a:t>
            </a:r>
            <a:endParaRPr lang="pl-PL" dirty="0">
              <a:solidFill>
                <a:schemeClr val="bg1"/>
              </a:solidFill>
            </a:endParaRPr>
          </a:p>
          <a:p>
            <a:pPr lvl="1"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docker</a:t>
            </a:r>
            <a:r>
              <a:rPr lang="pl-PL" dirty="0">
                <a:solidFill>
                  <a:schemeClr val="bg1"/>
                </a:solidFill>
              </a:rPr>
              <a:t>-squash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options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to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make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image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smaller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1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96BA1-7DA7-6B46-9FBA-8287EEA2F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629" y="1084784"/>
            <a:ext cx="11903826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About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Other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Languages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07398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134C08-CF7A-EF46-9E01-71523A19B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08095"/>
            <a:ext cx="12192000" cy="32512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Node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Python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,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Ruby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B9A93B-1F0E-D74F-809F-315ED3D92658}"/>
              </a:ext>
            </a:extLst>
          </p:cNvPr>
          <p:cNvSpPr txBox="1"/>
          <p:nvPr/>
        </p:nvSpPr>
        <p:spPr>
          <a:xfrm>
            <a:off x="551982" y="6308209"/>
            <a:ext cx="11088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</a:rPr>
              <a:t>Source:</a:t>
            </a:r>
            <a:r>
              <a:rPr lang="en-PL" dirty="0"/>
              <a:t> </a:t>
            </a:r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https://www.ardanlabs.com/blog/2020/02/docker-images-part2-details-specific-to-different-languages.html</a:t>
            </a:r>
            <a:endParaRPr lang="en-PL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9831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096BA1-7DA7-6B46-9FBA-8287EEA2F1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4252" y="1084784"/>
            <a:ext cx="9703496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Let’s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change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business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logic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2553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Problem: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A50EF0-313F-A144-B998-865B3CE6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249" y="1690688"/>
            <a:ext cx="11735501" cy="264234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820AA33-6107-D74B-8992-6113669EAFC2}"/>
                  </a:ext>
                </a:extLst>
              </p14:cNvPr>
              <p14:cNvContentPartPr/>
              <p14:nvPr/>
            </p14:nvContentPartPr>
            <p14:xfrm>
              <a:off x="9553803" y="2308724"/>
              <a:ext cx="2266200" cy="10432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820AA33-6107-D74B-8992-6113669EAFC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545163" y="2300084"/>
                <a:ext cx="2283840" cy="10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65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Fat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Unpack JAR to create external and internal deps: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clean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6" y="4100096"/>
            <a:ext cx="9237141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mkdir</a:t>
            </a:r>
            <a:r>
              <a:rPr lang="pl-PL" sz="2400" dirty="0">
                <a:solidFill>
                  <a:schemeClr val="bg1"/>
                </a:solidFill>
              </a:rPr>
              <a:t>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pl-PL" sz="2400" dirty="0"/>
              <a:t> </a:t>
            </a:r>
            <a:r>
              <a:rPr lang="pl-PL" sz="2400" dirty="0">
                <a:solidFill>
                  <a:schemeClr val="bg1"/>
                </a:solidFill>
              </a:rPr>
              <a:t>(cd target/</a:t>
            </a:r>
            <a:r>
              <a:rPr lang="pl-PL" sz="2400" dirty="0" err="1">
                <a:solidFill>
                  <a:schemeClr val="bg1"/>
                </a:solidFill>
              </a:rPr>
              <a:t>dependency</a:t>
            </a:r>
            <a:r>
              <a:rPr lang="pl-PL" sz="2400" dirty="0">
                <a:solidFill>
                  <a:schemeClr val="bg1"/>
                </a:solidFill>
              </a:rPr>
              <a:t>; tar -</a:t>
            </a:r>
            <a:r>
              <a:rPr lang="pl-PL" sz="2400" dirty="0" err="1">
                <a:solidFill>
                  <a:schemeClr val="bg1"/>
                </a:solidFill>
              </a:rPr>
              <a:t>zxf</a:t>
            </a:r>
            <a:r>
              <a:rPr lang="pl-PL" sz="2400" dirty="0">
                <a:solidFill>
                  <a:schemeClr val="bg1"/>
                </a:solidFill>
              </a:rPr>
              <a:t> ../*.jar)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37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BF95D7-8F86-A445-9A91-A83B3840FE0F}"/>
              </a:ext>
            </a:extLst>
          </p:cNvPr>
          <p:cNvSpPr txBox="1"/>
          <p:nvPr/>
        </p:nvSpPr>
        <p:spPr>
          <a:xfrm>
            <a:off x="838200" y="1690688"/>
            <a:ext cx="10515599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target/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/BOOT-INF/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440120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Really</a:t>
            </a:r>
            <a:r>
              <a:rPr lang="pl-PL" sz="3200" dirty="0">
                <a:solidFill>
                  <a:schemeClr val="bg1"/>
                </a:solidFill>
              </a:rPr>
              <a:t> fast Docker </a:t>
            </a:r>
            <a:r>
              <a:rPr lang="pl-PL" sz="3200" dirty="0" err="1">
                <a:solidFill>
                  <a:schemeClr val="bg1"/>
                </a:solidFill>
              </a:rPr>
              <a:t>builds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real </a:t>
            </a:r>
            <a:r>
              <a:rPr lang="pl-PL" sz="3200" dirty="0" err="1">
                <a:solidFill>
                  <a:schemeClr val="bg1"/>
                </a:solidFill>
              </a:rPr>
              <a:t>changes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send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over</a:t>
            </a:r>
            <a:r>
              <a:rPr lang="pl-PL" sz="3200" dirty="0">
                <a:solidFill>
                  <a:schemeClr val="bg1"/>
                </a:solidFill>
              </a:rPr>
              <a:t> the network to Registry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Less </a:t>
            </a:r>
            <a:r>
              <a:rPr lang="pl-PL" sz="3200" dirty="0" err="1">
                <a:solidFill>
                  <a:schemeClr val="bg1"/>
                </a:solidFill>
              </a:rPr>
              <a:t>space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ocupied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both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r>
              <a:rPr lang="pl-PL" sz="3200" dirty="0">
                <a:solidFill>
                  <a:schemeClr val="bg1"/>
                </a:solidFill>
              </a:rPr>
              <a:t> and Registry</a:t>
            </a: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Pros of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unpacking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JAR</a:t>
            </a:r>
          </a:p>
        </p:txBody>
      </p:sp>
    </p:spTree>
    <p:extLst>
      <p:ext uri="{BB962C8B-B14F-4D97-AF65-F5344CB8AC3E}">
        <p14:creationId xmlns:p14="http://schemas.microsoft.com/office/powerpoint/2010/main" val="1222550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2"/>
            <a:ext cx="12191979" cy="2900518"/>
          </a:xfrm>
        </p:spPr>
        <p:txBody>
          <a:bodyPr>
            <a:normAutofit/>
          </a:bodyPr>
          <a:lstStyle/>
          <a:p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app</a:t>
            </a:r>
            <a:r>
              <a:rPr lang="pl-PL" sz="4800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-in-</a:t>
            </a:r>
            <a:r>
              <a:rPr lang="pl-PL" sz="4800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container</a:t>
            </a:r>
            <a:endParaRPr lang="pl-PL" sz="4800" dirty="0">
              <a:solidFill>
                <a:srgbClr val="FFFFFF"/>
              </a:solidFill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For most commands, if the text of the command hasn’t changed, the version from the cache will be used.</a:t>
            </a:r>
          </a:p>
          <a:p>
            <a:r>
              <a:rPr lang="en-GB" dirty="0">
                <a:solidFill>
                  <a:schemeClr val="bg1"/>
                </a:solidFill>
              </a:rPr>
              <a:t>For COPY, it also checks that the files you’re copying haven’t changed.</a:t>
            </a:r>
          </a:p>
          <a:p>
            <a:r>
              <a:rPr lang="en-GB" dirty="0">
                <a:solidFill>
                  <a:schemeClr val="bg1"/>
                </a:solidFill>
              </a:rPr>
              <a:t>If the cache can’t be used for a particular layer, </a:t>
            </a:r>
            <a:r>
              <a:rPr lang="en-GB" i="1" dirty="0">
                <a:solidFill>
                  <a:schemeClr val="bg1"/>
                </a:solidFill>
              </a:rPr>
              <a:t>all</a:t>
            </a:r>
            <a:r>
              <a:rPr lang="en-GB" dirty="0">
                <a:solidFill>
                  <a:schemeClr val="bg1"/>
                </a:solidFill>
              </a:rPr>
              <a:t> subsequent layers won’t be loaded from the cache.</a:t>
            </a:r>
          </a:p>
          <a:p>
            <a:r>
              <a:rPr lang="en-GB" dirty="0">
                <a:solidFill>
                  <a:schemeClr val="bg1"/>
                </a:solidFill>
              </a:rPr>
              <a:t>Golden rule: things which change frequently should be at the end of the </a:t>
            </a:r>
            <a:r>
              <a:rPr lang="en-GB" dirty="0" err="1">
                <a:solidFill>
                  <a:schemeClr val="bg1"/>
                </a:solidFill>
              </a:rPr>
              <a:t>Dockerfile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Docker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Caching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44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26"/>
            <a:ext cx="10515600" cy="799796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Another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Problem(s)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5B20633-C215-C845-8AAF-325DC56BB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3139" y="787906"/>
            <a:ext cx="9105722" cy="5110810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14:cNvPr>
              <p14:cNvContentPartPr/>
              <p14:nvPr/>
            </p14:nvContentPartPr>
            <p14:xfrm>
              <a:off x="5203000" y="1587702"/>
              <a:ext cx="2443680" cy="1243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FA3DAC3-295E-1B45-A82F-D22B0B086DF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4000" y="1578702"/>
                <a:ext cx="2461320" cy="12610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6A0F8A3-8E93-674B-BF9B-6D6C7A1CD9D4}"/>
              </a:ext>
            </a:extLst>
          </p:cNvPr>
          <p:cNvSpPr txBox="1"/>
          <p:nvPr/>
        </p:nvSpPr>
        <p:spPr>
          <a:xfrm>
            <a:off x="1543139" y="6070094"/>
            <a:ext cx="88472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build</a:t>
            </a:r>
            <a:r>
              <a:rPr lang="pl-PL" sz="3200" dirty="0">
                <a:solidFill>
                  <a:schemeClr val="bg1"/>
                </a:solidFill>
              </a:rPr>
              <a:t> out Java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local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machine</a:t>
            </a: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226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tall building in a city&#10;&#10;Description automatically generated">
            <a:extLst>
              <a:ext uri="{FF2B5EF4-FFF2-40B4-BE49-F238E27FC236}">
                <a16:creationId xmlns:a16="http://schemas.microsoft.com/office/drawing/2014/main" id="{CE895DFB-21CC-794C-A8A9-50E79DA391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0689" b="2176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Solution: </a:t>
            </a:r>
            <a:r>
              <a:rPr lang="pl-PL">
                <a:solidFill>
                  <a:srgbClr val="FFFFFF"/>
                </a:solidFill>
              </a:rPr>
              <a:t>Multistage</a:t>
            </a:r>
            <a:r>
              <a:rPr lang="pl-PL" dirty="0">
                <a:solidFill>
                  <a:srgbClr val="FFFFFF"/>
                </a:solidFill>
              </a:rPr>
              <a:t> </a:t>
            </a:r>
            <a:r>
              <a:rPr lang="pl-PL">
                <a:solidFill>
                  <a:srgbClr val="FFFFFF"/>
                </a:solidFill>
              </a:rPr>
              <a:t>Builds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828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Multi-stage builds come from a simple idea: </a:t>
            </a: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“I don’t need to include the C or Go compiler and the whole build toolchain in my final application image. I just want to ship the binary!”</a:t>
            </a:r>
          </a:p>
          <a:p>
            <a:pPr marL="0" indent="0">
              <a:buNone/>
            </a:pPr>
            <a:endParaRPr lang="en-GB" sz="36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sz="3600" dirty="0">
                <a:solidFill>
                  <a:schemeClr val="bg1"/>
                </a:solidFill>
              </a:rPr>
              <a:t>We obtain a multi-stage build by adding another </a:t>
            </a:r>
            <a:r>
              <a:rPr lang="en-GB" sz="3600" dirty="0">
                <a:solidFill>
                  <a:schemeClr val="accent2"/>
                </a:solidFill>
              </a:rPr>
              <a:t>FROM</a:t>
            </a:r>
            <a:r>
              <a:rPr lang="en-GB" sz="3600" dirty="0">
                <a:solidFill>
                  <a:schemeClr val="bg1"/>
                </a:solidFill>
              </a:rPr>
              <a:t> line in our </a:t>
            </a:r>
            <a:r>
              <a:rPr lang="en-GB" sz="3600" dirty="0" err="1">
                <a:solidFill>
                  <a:schemeClr val="bg1"/>
                </a:solidFill>
              </a:rPr>
              <a:t>Dockerfile</a:t>
            </a:r>
            <a:r>
              <a:rPr lang="en-GB" sz="3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Docker Multi-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51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37165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Solution: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Multistage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Builds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FB7080-0F2D-864D-9CF6-2F5332B0EE9D}"/>
              </a:ext>
            </a:extLst>
          </p:cNvPr>
          <p:cNvSpPr txBox="1"/>
          <p:nvPr/>
        </p:nvSpPr>
        <p:spPr>
          <a:xfrm>
            <a:off x="838200" y="681037"/>
            <a:ext cx="10515599" cy="600164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var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4" name="Right Brace 3">
            <a:extLst>
              <a:ext uri="{FF2B5EF4-FFF2-40B4-BE49-F238E27FC236}">
                <a16:creationId xmlns:a16="http://schemas.microsoft.com/office/drawing/2014/main" id="{97221E29-EB73-334C-86D1-11CB571B376F}"/>
              </a:ext>
            </a:extLst>
          </p:cNvPr>
          <p:cNvSpPr/>
          <p:nvPr/>
        </p:nvSpPr>
        <p:spPr>
          <a:xfrm>
            <a:off x="10227499" y="681038"/>
            <a:ext cx="613775" cy="2638360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BUILD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E86C5A7A-3C60-2B4B-AD8B-2E2464C5CCBE}"/>
              </a:ext>
            </a:extLst>
          </p:cNvPr>
          <p:cNvSpPr/>
          <p:nvPr/>
        </p:nvSpPr>
        <p:spPr>
          <a:xfrm>
            <a:off x="10227498" y="3538603"/>
            <a:ext cx="613775" cy="3144077"/>
          </a:xfrm>
          <a:prstGeom prst="rightBrace">
            <a:avLst/>
          </a:prstGeom>
          <a:ln w="793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4182648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8E5A6C-466C-5E40-92C6-294039165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845" b="688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</a:rPr>
              <a:t>Security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129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1. </a:t>
            </a:r>
            <a:r>
              <a:rPr lang="en-GB" dirty="0">
                <a:solidFill>
                  <a:schemeClr val="bg1"/>
                </a:solidFill>
              </a:rPr>
              <a:t>Use minimal base images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C241DD-D918-C945-AC00-65842DB5B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PL" dirty="0">
                <a:solidFill>
                  <a:schemeClr val="bg1"/>
                </a:solidFill>
              </a:rPr>
              <a:t>The less things is in your container the better</a:t>
            </a:r>
          </a:p>
          <a:p>
            <a:r>
              <a:rPr lang="en-PL" dirty="0">
                <a:solidFill>
                  <a:schemeClr val="bg1"/>
                </a:solidFill>
              </a:rPr>
              <a:t>Great example </a:t>
            </a:r>
            <a:r>
              <a:rPr lang="en-PL" dirty="0">
                <a:solidFill>
                  <a:schemeClr val="accent2"/>
                </a:solidFill>
              </a:rPr>
              <a:t>Google Distroless</a:t>
            </a:r>
          </a:p>
        </p:txBody>
      </p:sp>
    </p:spTree>
    <p:extLst>
      <p:ext uri="{BB962C8B-B14F-4D97-AF65-F5344CB8AC3E}">
        <p14:creationId xmlns:p14="http://schemas.microsoft.com/office/powerpoint/2010/main" val="11706973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"</a:t>
            </a:r>
            <a:r>
              <a:rPr lang="en-GB" sz="3200" dirty="0" err="1">
                <a:solidFill>
                  <a:schemeClr val="bg1"/>
                </a:solidFill>
              </a:rPr>
              <a:t>Distroless</a:t>
            </a:r>
            <a:r>
              <a:rPr lang="en-GB" sz="3200" dirty="0">
                <a:solidFill>
                  <a:schemeClr val="bg1"/>
                </a:solidFill>
              </a:rPr>
              <a:t>" images contain only your application and its runtime dependencies. </a:t>
            </a:r>
          </a:p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They do not contain package managers</a:t>
            </a:r>
          </a:p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They do not contain shells - no </a:t>
            </a:r>
            <a:r>
              <a:rPr lang="en-GB" sz="3200" dirty="0">
                <a:solidFill>
                  <a:schemeClr val="accent2"/>
                </a:solidFill>
              </a:rPr>
              <a:t>/bin/</a:t>
            </a:r>
            <a:r>
              <a:rPr lang="en-GB" sz="3200" dirty="0" err="1">
                <a:solidFill>
                  <a:schemeClr val="accent2"/>
                </a:solidFill>
              </a:rPr>
              <a:t>sh</a:t>
            </a:r>
            <a:r>
              <a:rPr lang="en-GB" sz="3200" dirty="0">
                <a:solidFill>
                  <a:schemeClr val="bg1"/>
                </a:solidFill>
              </a:rPr>
              <a:t> or </a:t>
            </a:r>
            <a:r>
              <a:rPr lang="en-GB" sz="3200" dirty="0">
                <a:solidFill>
                  <a:schemeClr val="accent2"/>
                </a:solidFill>
              </a:rPr>
              <a:t>/bin/bash</a:t>
            </a:r>
          </a:p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any other programs you would expect to find in a standard Linux distribution.</a:t>
            </a:r>
          </a:p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More:</a:t>
            </a:r>
            <a:r>
              <a:rPr lang="en-GB" sz="3200" dirty="0"/>
              <a:t> </a:t>
            </a:r>
            <a:r>
              <a:rPr lang="en-GB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github.com/GoogleContainerTools/distroless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Distroless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0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Container prepared for languages:</a:t>
            </a:r>
          </a:p>
          <a:p>
            <a:pPr lvl="1"/>
            <a:r>
              <a:rPr lang="en-GB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</a:t>
            </a:r>
            <a:endParaRPr lang="en-GB" sz="3200" dirty="0">
              <a:solidFill>
                <a:schemeClr val="accent2"/>
              </a:solidFill>
            </a:endParaRPr>
          </a:p>
          <a:p>
            <a:pPr lvl="1"/>
            <a:r>
              <a:rPr lang="en-GB" sz="3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</a:t>
            </a:r>
            <a:endParaRPr lang="en-GB" sz="3200" dirty="0">
              <a:solidFill>
                <a:schemeClr val="accent2"/>
              </a:solidFill>
            </a:endParaRPr>
          </a:p>
          <a:p>
            <a:pPr lvl="1"/>
            <a:r>
              <a:rPr lang="en-GB" sz="3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Python 3</a:t>
            </a:r>
            <a:endParaRPr lang="en-GB" sz="3200" dirty="0">
              <a:solidFill>
                <a:schemeClr val="accent2"/>
              </a:solidFill>
            </a:endParaRPr>
          </a:p>
          <a:p>
            <a:pPr lvl="1"/>
            <a:r>
              <a:rPr lang="en-GB" sz="3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Golang</a:t>
            </a:r>
            <a:endParaRPr lang="en-GB" sz="3200" dirty="0">
              <a:solidFill>
                <a:schemeClr val="accent2"/>
              </a:solidFill>
            </a:endParaRPr>
          </a:p>
          <a:p>
            <a:pPr lvl="1"/>
            <a:r>
              <a:rPr lang="en-GB" sz="3200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Node.js</a:t>
            </a:r>
            <a:endParaRPr lang="en-GB" sz="3200" dirty="0">
              <a:solidFill>
                <a:schemeClr val="accent2"/>
              </a:solidFill>
            </a:endParaRPr>
          </a:p>
          <a:p>
            <a:pPr lvl="1"/>
            <a:r>
              <a:rPr lang="en-GB" sz="3200" dirty="0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dotnet</a:t>
            </a:r>
            <a:endParaRPr lang="en-GB" sz="3200" dirty="0">
              <a:solidFill>
                <a:schemeClr val="accent2"/>
              </a:solidFill>
            </a:endParaRPr>
          </a:p>
          <a:p>
            <a:pPr lvl="1"/>
            <a:r>
              <a:rPr lang="en-GB" sz="3200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Rust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Distroless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032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180"/>
            <a:ext cx="10515600" cy="574327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Our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Dockerfile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1764-3731-DA42-BE39-7F7276406D47}"/>
              </a:ext>
            </a:extLst>
          </p:cNvPr>
          <p:cNvSpPr txBox="1"/>
          <p:nvPr/>
        </p:nvSpPr>
        <p:spPr>
          <a:xfrm>
            <a:off x="687888" y="889843"/>
            <a:ext cx="10515599" cy="553997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GB" dirty="0"/>
              <a:t> </a:t>
            </a:r>
            <a:r>
              <a:rPr lang="en-GB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gcr.io</a:t>
            </a:r>
            <a:r>
              <a:rPr lang="en-GB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2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distroless</a:t>
            </a:r>
            <a:r>
              <a:rPr lang="en-GB" sz="12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/java:11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nonroot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BA42FDB-AEE4-A641-958E-91565D42A6DB}"/>
              </a:ext>
            </a:extLst>
          </p:cNvPr>
          <p:cNvSpPr/>
          <p:nvPr/>
        </p:nvSpPr>
        <p:spPr>
          <a:xfrm>
            <a:off x="3823855" y="2955111"/>
            <a:ext cx="393773" cy="578445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508E2-AD58-154D-ABC9-AD93B69DD1C2}"/>
              </a:ext>
            </a:extLst>
          </p:cNvPr>
          <p:cNvSpPr txBox="1"/>
          <p:nvPr/>
        </p:nvSpPr>
        <p:spPr>
          <a:xfrm>
            <a:off x="4217628" y="3059668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5733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B7B83-8A16-8440-AD99-2FAD403D0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5910" b="982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Let’s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Build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  <a:cs typeface="Calibri" panose="020F0502020204030204" pitchFamily="34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3944421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 fontAlgn="base">
              <a:buClr>
                <a:schemeClr val="accent1"/>
              </a:buClr>
              <a:buNone/>
            </a:pPr>
            <a:r>
              <a:rPr lang="en-GB" sz="4400" dirty="0">
                <a:solidFill>
                  <a:schemeClr val="bg1"/>
                </a:solidFill>
              </a:rPr>
              <a:t>Pro Tip – latest is not always bad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Google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Distroless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1783D-B919-D241-BE0E-BD653DB8C111}"/>
              </a:ext>
            </a:extLst>
          </p:cNvPr>
          <p:cNvSpPr txBox="1"/>
          <p:nvPr/>
        </p:nvSpPr>
        <p:spPr>
          <a:xfrm>
            <a:off x="1464903" y="3219327"/>
            <a:ext cx="9237141" cy="76944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0B050"/>
                </a:solidFill>
              </a:rPr>
              <a:t>$</a:t>
            </a:r>
            <a:r>
              <a:rPr lang="en-US" sz="4400" dirty="0"/>
              <a:t> </a:t>
            </a:r>
            <a:r>
              <a:rPr lang="en-US" sz="4400" dirty="0">
                <a:solidFill>
                  <a:schemeClr val="bg1"/>
                </a:solidFill>
              </a:rPr>
              <a:t>docker build --pull .</a:t>
            </a:r>
          </a:p>
        </p:txBody>
      </p:sp>
    </p:spTree>
    <p:extLst>
      <p:ext uri="{BB962C8B-B14F-4D97-AF65-F5344CB8AC3E}">
        <p14:creationId xmlns:p14="http://schemas.microsoft.com/office/powerpoint/2010/main" val="495094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683"/>
            <a:ext cx="10515600" cy="574327"/>
          </a:xfrm>
        </p:spPr>
        <p:txBody>
          <a:bodyPr>
            <a:normAutofit fontScale="90000"/>
          </a:bodyPr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2. Do not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use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root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user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F31764-3731-DA42-BE39-7F7276406D47}"/>
              </a:ext>
            </a:extLst>
          </p:cNvPr>
          <p:cNvSpPr txBox="1"/>
          <p:nvPr/>
        </p:nvSpPr>
        <p:spPr>
          <a:xfrm>
            <a:off x="687888" y="889843"/>
            <a:ext cx="10515599" cy="544764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openjdk:8-jdk-alpine </a:t>
            </a: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WORKDIR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pom.xml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src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mvnw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install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DskipTests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&amp;&amp; (cd 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; jar -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xf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../*.jar)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openjdk:8-jre-alpine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addgroup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-S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&amp;&amp;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adduser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-S -G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USER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RUN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mkdir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-p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ARG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DEPENDENCY=/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workspace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/target/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dependency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lib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${DEPENDENCY}/META-INF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/META-INF</a:t>
            </a:r>
          </a:p>
          <a:p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--from=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build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${DEPENDENCY}/BOOT-INF/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classes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D4D4D4"/>
                </a:solidFill>
                <a:latin typeface="Menlo" panose="020B0609030804020204" pitchFamily="49" charset="0"/>
              </a:rPr>
              <a:t>users-app</a:t>
            </a:r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200" dirty="0">
                <a:solidFill>
                  <a:srgbClr val="569CD6"/>
                </a:solidFill>
                <a:latin typeface="Menlo" panose="020B0609030804020204" pitchFamily="49" charset="0"/>
              </a:rPr>
              <a:t>ENTRYPOINT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[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java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XshowSettings:VM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XX:NativeMemoryTracking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=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summary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"-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:/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home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users-app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lib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/*"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, \</a:t>
            </a:r>
          </a:p>
          <a:p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 err="1">
                <a:solidFill>
                  <a:srgbClr val="CE9178"/>
                </a:solidFill>
                <a:latin typeface="Menlo" panose="020B0609030804020204" pitchFamily="49" charset="0"/>
              </a:rPr>
              <a:t>com.example.users.UsersApp</a:t>
            </a:r>
            <a:r>
              <a:rPr lang="pl-PL" sz="12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2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endParaRPr lang="pl-PL" sz="12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BA42FDB-AEE4-A641-958E-91565D42A6DB}"/>
              </a:ext>
            </a:extLst>
          </p:cNvPr>
          <p:cNvSpPr/>
          <p:nvPr/>
        </p:nvSpPr>
        <p:spPr>
          <a:xfrm>
            <a:off x="4860098" y="3131507"/>
            <a:ext cx="388307" cy="776613"/>
          </a:xfrm>
          <a:prstGeom prst="rightBrac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4508E2-AD58-154D-ABC9-AD93B69DD1C2}"/>
              </a:ext>
            </a:extLst>
          </p:cNvPr>
          <p:cNvSpPr txBox="1"/>
          <p:nvPr/>
        </p:nvSpPr>
        <p:spPr>
          <a:xfrm>
            <a:off x="5343871" y="3335147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1464089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Do that to mitigate MITM attacks</a:t>
            </a:r>
          </a:p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Docker defaults allow pulling Docker images without validating their authenticity</a:t>
            </a:r>
          </a:p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Prefer </a:t>
            </a:r>
            <a:r>
              <a:rPr lang="en-GB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Docker Certified</a:t>
            </a:r>
            <a:r>
              <a:rPr lang="en-GB" sz="3200" dirty="0">
                <a:solidFill>
                  <a:schemeClr val="accent2"/>
                </a:solidFill>
              </a:rPr>
              <a:t> </a:t>
            </a:r>
            <a:r>
              <a:rPr lang="en-GB" sz="3200" dirty="0">
                <a:solidFill>
                  <a:schemeClr val="bg1"/>
                </a:solidFill>
              </a:rPr>
              <a:t>images that come from trusted partners 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3. Sign and verify images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1783D-B919-D241-BE0E-BD653DB8C111}"/>
              </a:ext>
            </a:extLst>
          </p:cNvPr>
          <p:cNvSpPr txBox="1"/>
          <p:nvPr/>
        </p:nvSpPr>
        <p:spPr>
          <a:xfrm>
            <a:off x="1477429" y="4931749"/>
            <a:ext cx="9237141" cy="769441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export </a:t>
            </a:r>
            <a:r>
              <a:rPr lang="en-GB" sz="4400" dirty="0">
                <a:solidFill>
                  <a:schemeClr val="accent2"/>
                </a:solidFill>
              </a:rPr>
              <a:t>DOCKER_CONTENT_TRUST</a:t>
            </a:r>
            <a:r>
              <a:rPr lang="en-GB" sz="4400" dirty="0">
                <a:solidFill>
                  <a:schemeClr val="bg1"/>
                </a:solidFill>
              </a:rPr>
              <a:t>=1</a:t>
            </a:r>
            <a:endParaRPr 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6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Use static Security Analysis tools like: </a:t>
            </a:r>
            <a:r>
              <a:rPr lang="en-GB" sz="3200" dirty="0" err="1">
                <a:solidFill>
                  <a:schemeClr val="accent2"/>
                </a:solidFill>
              </a:rPr>
              <a:t>clair</a:t>
            </a:r>
            <a:r>
              <a:rPr lang="en-GB" sz="3200" dirty="0">
                <a:solidFill>
                  <a:schemeClr val="accent2"/>
                </a:solidFill>
              </a:rPr>
              <a:t> </a:t>
            </a:r>
            <a:r>
              <a:rPr lang="en-GB" sz="3200" dirty="0">
                <a:solidFill>
                  <a:schemeClr val="bg1"/>
                </a:solidFill>
              </a:rPr>
              <a:t>or </a:t>
            </a:r>
            <a:r>
              <a:rPr lang="en-GB" sz="3200" dirty="0" err="1">
                <a:solidFill>
                  <a:schemeClr val="accent2"/>
                </a:solidFill>
              </a:rPr>
              <a:t>snyk</a:t>
            </a:r>
            <a:endParaRPr lang="en-GB" sz="3200" dirty="0">
              <a:solidFill>
                <a:schemeClr val="accent2"/>
              </a:solidFill>
            </a:endParaRPr>
          </a:p>
          <a:p>
            <a:pPr fontAlgn="base"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4. Check vulnerabilities</a:t>
            </a:r>
          </a:p>
        </p:txBody>
      </p:sp>
    </p:spTree>
    <p:extLst>
      <p:ext uri="{BB962C8B-B14F-4D97-AF65-F5344CB8AC3E}">
        <p14:creationId xmlns:p14="http://schemas.microsoft.com/office/powerpoint/2010/main" val="10593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402915"/>
            <a:ext cx="10515600" cy="4761522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</a:rPr>
              <a:t>Client for Clair - 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github.com/arminc/clair-scanner</a:t>
            </a:r>
            <a:endParaRPr lang="pl-PL" dirty="0">
              <a:solidFill>
                <a:schemeClr val="accent2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Usage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fontAlgn="base"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52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Clair-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Scanner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315B22-519F-FD4C-B872-BC5943012E30}"/>
              </a:ext>
            </a:extLst>
          </p:cNvPr>
          <p:cNvSpPr txBox="1"/>
          <p:nvPr/>
        </p:nvSpPr>
        <p:spPr>
          <a:xfrm>
            <a:off x="1085589" y="2459504"/>
            <a:ext cx="9237141" cy="193899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alpine:3.5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2017/09/24 11:20:24 [INFO] Start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2017/09/24 11:20:24 [INFO] Server </a:t>
            </a:r>
            <a:r>
              <a:rPr lang="pl-PL" sz="2400" dirty="0" err="1">
                <a:solidFill>
                  <a:schemeClr val="bg1"/>
                </a:solidFill>
              </a:rPr>
              <a:t>listening</a:t>
            </a:r>
            <a:r>
              <a:rPr lang="pl-PL" sz="2400" dirty="0">
                <a:solidFill>
                  <a:schemeClr val="bg1"/>
                </a:solidFill>
              </a:rPr>
              <a:t> on port 9279 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2017/09/24 11:20:24 [INFO] </a:t>
            </a:r>
            <a:r>
              <a:rPr lang="pl-PL" sz="2400" dirty="0" err="1">
                <a:solidFill>
                  <a:schemeClr val="bg1"/>
                </a:solidFill>
              </a:rPr>
              <a:t>Analyzing</a:t>
            </a:r>
            <a:r>
              <a:rPr lang="pl-PL" sz="2400" dirty="0">
                <a:solidFill>
                  <a:schemeClr val="bg1"/>
                </a:solidFill>
              </a:rPr>
              <a:t> 693bdf455e7bf0952f8a4539131 2017/09/24 11:20:24 [INFO] Image [alpine:3.5] not </a:t>
            </a:r>
            <a:r>
              <a:rPr lang="pl-PL" sz="2400" dirty="0" err="1">
                <a:solidFill>
                  <a:schemeClr val="bg1"/>
                </a:solidFill>
              </a:rPr>
              <a:t>vulnerable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047A44-3804-2345-BCD3-0417AAE4D186}"/>
              </a:ext>
            </a:extLst>
          </p:cNvPr>
          <p:cNvSpPr txBox="1"/>
          <p:nvPr/>
        </p:nvSpPr>
        <p:spPr>
          <a:xfrm>
            <a:off x="1085589" y="4553883"/>
            <a:ext cx="9237141" cy="230832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alpine:3.4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2019/09/24 11:16:41 [INFO] Start </a:t>
            </a:r>
            <a:r>
              <a:rPr lang="pl-PL" sz="2400" dirty="0" err="1">
                <a:solidFill>
                  <a:schemeClr val="bg1"/>
                </a:solidFill>
              </a:rPr>
              <a:t>clair-scanner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2019/09/24 11:16:41 [INFO] Server </a:t>
            </a:r>
            <a:r>
              <a:rPr lang="pl-PL" sz="2400" dirty="0" err="1">
                <a:solidFill>
                  <a:schemeClr val="bg1"/>
                </a:solidFill>
              </a:rPr>
              <a:t>listening</a:t>
            </a:r>
            <a:r>
              <a:rPr lang="pl-PL" sz="2400" dirty="0">
                <a:solidFill>
                  <a:schemeClr val="bg1"/>
                </a:solidFill>
              </a:rPr>
              <a:t> on port 9279</a:t>
            </a:r>
          </a:p>
          <a:p>
            <a:r>
              <a:rPr lang="pl-PL" sz="2400" dirty="0">
                <a:solidFill>
                  <a:schemeClr val="bg1"/>
                </a:solidFill>
              </a:rPr>
              <a:t>2019/09/24 11:16:41 [INFO] </a:t>
            </a:r>
            <a:r>
              <a:rPr lang="pl-PL" sz="2400" dirty="0" err="1">
                <a:solidFill>
                  <a:schemeClr val="bg1"/>
                </a:solidFill>
              </a:rPr>
              <a:t>Analyzing</a:t>
            </a:r>
            <a:r>
              <a:rPr lang="pl-PL" sz="2400" dirty="0">
                <a:solidFill>
                  <a:schemeClr val="bg1"/>
                </a:solidFill>
              </a:rPr>
              <a:t> 693bdf455e7bf0952f8a45131323 2017/09/24 11:16:41 [CRIT] Image </a:t>
            </a:r>
            <a:r>
              <a:rPr lang="pl-PL" sz="2400" dirty="0" err="1">
                <a:solidFill>
                  <a:schemeClr val="bg1"/>
                </a:solidFill>
              </a:rPr>
              <a:t>contains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unapproved</a:t>
            </a:r>
            <a:r>
              <a:rPr lang="pl-PL" sz="2400" dirty="0">
                <a:solidFill>
                  <a:schemeClr val="bg1"/>
                </a:solidFill>
              </a:rPr>
              <a:t> </a:t>
            </a:r>
            <a:r>
              <a:rPr lang="pl-PL" sz="2400" dirty="0" err="1">
                <a:solidFill>
                  <a:schemeClr val="bg1"/>
                </a:solidFill>
              </a:rPr>
              <a:t>vulnerabilities</a:t>
            </a:r>
            <a:r>
              <a:rPr lang="pl-PL" sz="2400" dirty="0">
                <a:solidFill>
                  <a:schemeClr val="bg1"/>
                </a:solidFill>
              </a:rPr>
              <a:t>: [CVE-2016-9840 CVE-2016-9841 CVE-2016-9842 CVE-2016-9843]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338F0E-3927-6B4A-8258-19BA4C1FB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365" y="693563"/>
            <a:ext cx="2887538" cy="9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060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Using Multi-stage Builds</a:t>
            </a:r>
          </a:p>
          <a:p>
            <a:pPr fontAlgn="base"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 </a:t>
            </a:r>
          </a:p>
          <a:p>
            <a:pPr fontAlgn="base"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Using Docker Secret</a:t>
            </a:r>
          </a:p>
          <a:p>
            <a:pPr fontAlgn="base"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5. Don’t put sensitive data to Docker images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587BA3-4515-0A41-89E7-3BC53D347B13}"/>
              </a:ext>
            </a:extLst>
          </p:cNvPr>
          <p:cNvSpPr txBox="1"/>
          <p:nvPr/>
        </p:nvSpPr>
        <p:spPr>
          <a:xfrm>
            <a:off x="850727" y="2323227"/>
            <a:ext cx="10515599" cy="206210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 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ubuntu as intermediate</a:t>
            </a:r>
            <a:endParaRPr lang="pl-PL" sz="16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r>
              <a:rPr lang="en-GB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WORKDIR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 COPY secret/key /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 </a:t>
            </a:r>
          </a:p>
          <a:p>
            <a:r>
              <a:rPr lang="en-GB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RUN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scp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-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/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tmp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/key </a:t>
            </a:r>
            <a:r>
              <a:rPr lang="en-GB" sz="16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build@acme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/files . </a:t>
            </a:r>
          </a:p>
          <a:p>
            <a:endParaRPr lang="en-GB" sz="16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r>
              <a:rPr lang="en-GB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FROM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ubuntu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  <a:p>
            <a:r>
              <a:rPr lang="en-GB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WORKDIR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/app </a:t>
            </a:r>
          </a:p>
          <a:p>
            <a:r>
              <a:rPr lang="en-GB" sz="16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COPY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6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--from=intermediate /app .</a:t>
            </a:r>
            <a:endParaRPr lang="pl-PL" sz="16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E3F551-385E-0341-96A2-64305D33F6EC}"/>
              </a:ext>
            </a:extLst>
          </p:cNvPr>
          <p:cNvSpPr txBox="1"/>
          <p:nvPr/>
        </p:nvSpPr>
        <p:spPr>
          <a:xfrm>
            <a:off x="850727" y="5148774"/>
            <a:ext cx="10515599" cy="101566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chemeClr val="accent1"/>
                </a:solidFill>
                <a:latin typeface="Menlo" panose="020B0609030804020204" pitchFamily="49" charset="0"/>
              </a:rPr>
              <a:t>FROM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pl-PL" sz="2000" dirty="0">
                <a:solidFill>
                  <a:schemeClr val="bg2"/>
                </a:solidFill>
                <a:latin typeface="Menlo" panose="020B0609030804020204" pitchFamily="49" charset="0"/>
              </a:rPr>
              <a:t>openjdk:8-jdk-alpine</a:t>
            </a:r>
          </a:p>
          <a:p>
            <a:b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2000" dirty="0">
                <a:solidFill>
                  <a:schemeClr val="accent1"/>
                </a:solidFill>
                <a:latin typeface="Menlo" panose="020B0609030804020204" pitchFamily="49" charset="0"/>
              </a:rPr>
              <a:t>RUN</a:t>
            </a:r>
            <a:r>
              <a:rPr lang="pl-PL" sz="2000" dirty="0">
                <a:solidFill>
                  <a:srgbClr val="D4D4D4"/>
                </a:solidFill>
                <a:latin typeface="Menlo" panose="020B0609030804020204" pitchFamily="49" charset="0"/>
              </a:rPr>
              <a:t> </a:t>
            </a:r>
            <a:r>
              <a:rPr lang="en-GB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--mount=type=</a:t>
            </a:r>
            <a:r>
              <a:rPr lang="en-GB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secret,id</a:t>
            </a:r>
            <a:r>
              <a:rPr lang="en-GB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=</a:t>
            </a:r>
            <a:r>
              <a:rPr lang="en-GB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mysecret</a:t>
            </a:r>
            <a:r>
              <a:rPr lang="en-GB" sz="2000" dirty="0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cat /run/secrets/</a:t>
            </a:r>
            <a:r>
              <a:rPr lang="en-GB" sz="2000" dirty="0" err="1">
                <a:solidFill>
                  <a:schemeClr val="bg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mysecret</a:t>
            </a:r>
            <a:endParaRPr lang="pl-PL" sz="2000" dirty="0">
              <a:solidFill>
                <a:schemeClr val="bg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5472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Example: </a:t>
            </a:r>
            <a:r>
              <a:rPr lang="en-GB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github.com/hadolint/hadolint</a:t>
            </a:r>
            <a:endParaRPr lang="en-GB" sz="3200" dirty="0">
              <a:solidFill>
                <a:schemeClr val="accent2"/>
              </a:solidFill>
            </a:endParaRPr>
          </a:p>
          <a:p>
            <a:pPr marL="0" indent="0" fontAlgn="base">
              <a:buClr>
                <a:schemeClr val="accent1"/>
              </a:buClr>
              <a:buNone/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6. Use Linter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16DA588-047D-DE42-91DE-AEB746342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726" y="2471293"/>
            <a:ext cx="7213600" cy="40215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9E31A9-DFF6-8140-85A6-A2DFD326BE35}"/>
              </a:ext>
            </a:extLst>
          </p:cNvPr>
          <p:cNvSpPr txBox="1"/>
          <p:nvPr/>
        </p:nvSpPr>
        <p:spPr>
          <a:xfrm>
            <a:off x="825674" y="6492875"/>
            <a:ext cx="4459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PL" dirty="0">
                <a:solidFill>
                  <a:schemeClr val="bg1"/>
                </a:solidFill>
              </a:rPr>
              <a:t>Source:</a:t>
            </a:r>
            <a:r>
              <a:rPr lang="en-PL" dirty="0"/>
              <a:t> </a:t>
            </a:r>
            <a:r>
              <a:rPr lang="en-GB" dirty="0">
                <a:hlinkClick r:id="rId2"/>
              </a:rPr>
              <a:t>https://github.com/hadolint/hadolint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23104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Use fixed tags like: </a:t>
            </a:r>
            <a:r>
              <a:rPr lang="en-GB" sz="3200" dirty="0">
                <a:solidFill>
                  <a:schemeClr val="accent2"/>
                </a:solidFill>
              </a:rPr>
              <a:t>golang:</a:t>
            </a:r>
            <a:r>
              <a:rPr lang="en-GB" dirty="0">
                <a:solidFill>
                  <a:schemeClr val="accent2"/>
                </a:solidFill>
              </a:rPr>
              <a:t>1.13.8-alpine3.10</a:t>
            </a:r>
            <a:endParaRPr lang="en-GB" sz="3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6. Use Fixed Tags</a:t>
            </a:r>
          </a:p>
        </p:txBody>
      </p:sp>
    </p:spTree>
    <p:extLst>
      <p:ext uri="{BB962C8B-B14F-4D97-AF65-F5344CB8AC3E}">
        <p14:creationId xmlns:p14="http://schemas.microsoft.com/office/powerpoint/2010/main" val="412938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</a:rPr>
              <a:t>COPY</a:t>
            </a:r>
            <a:r>
              <a:rPr lang="en-GB" dirty="0">
                <a:solidFill>
                  <a:schemeClr val="bg1"/>
                </a:solidFill>
              </a:rPr>
              <a:t> takes in a </a:t>
            </a:r>
            <a:r>
              <a:rPr lang="en-GB" i="1" dirty="0" err="1">
                <a:solidFill>
                  <a:schemeClr val="bg1"/>
                </a:solidFill>
              </a:rPr>
              <a:t>src</a:t>
            </a:r>
            <a:r>
              <a:rPr lang="en-GB" dirty="0">
                <a:solidFill>
                  <a:schemeClr val="bg1"/>
                </a:solidFill>
              </a:rPr>
              <a:t> and </a:t>
            </a:r>
            <a:r>
              <a:rPr lang="en-GB" i="1" dirty="0">
                <a:solidFill>
                  <a:schemeClr val="bg1"/>
                </a:solidFill>
              </a:rPr>
              <a:t>destination</a:t>
            </a:r>
            <a:r>
              <a:rPr lang="en-GB" dirty="0">
                <a:solidFill>
                  <a:schemeClr val="bg1"/>
                </a:solidFill>
              </a:rPr>
              <a:t>. It only lets you copy in a local file or directory from your host (the machine building the Docker image) into the Docker image itself.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accent2"/>
                </a:solidFill>
              </a:rPr>
              <a:t>ADD</a:t>
            </a:r>
            <a:r>
              <a:rPr lang="en-GB" dirty="0">
                <a:solidFill>
                  <a:schemeClr val="bg1"/>
                </a:solidFill>
              </a:rPr>
              <a:t> lets you do that too, but it also supports 2 other sources. First, you can use a URL instead of a local file / directory. Secondly, you can extract a tar file from the source directly into the destination.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7. Use </a:t>
            </a:r>
            <a:r>
              <a:rPr lang="en-GB" dirty="0">
                <a:solidFill>
                  <a:schemeClr val="accent2"/>
                </a:solidFill>
              </a:rPr>
              <a:t>COPY</a:t>
            </a:r>
            <a:r>
              <a:rPr lang="en-GB" dirty="0">
                <a:solidFill>
                  <a:schemeClr val="bg1"/>
                </a:solidFill>
              </a:rPr>
              <a:t> instead of </a:t>
            </a:r>
            <a:r>
              <a:rPr lang="en-GB" dirty="0">
                <a:solidFill>
                  <a:schemeClr val="accent2"/>
                </a:solidFill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3878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shelf, book, indoor, room&#10;&#10;Description automatically generated">
            <a:extLst>
              <a:ext uri="{FF2B5EF4-FFF2-40B4-BE49-F238E27FC236}">
                <a16:creationId xmlns:a16="http://schemas.microsoft.com/office/drawing/2014/main" id="{00BBC5F2-2FD9-344A-9AFA-72AD63DDC4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868" b="85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Application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Configuration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557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Users Service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REST API</a:t>
            </a:r>
          </a:p>
          <a:p>
            <a:pPr>
              <a:buClr>
                <a:schemeClr val="accent1"/>
              </a:buClr>
            </a:pPr>
            <a:r>
              <a:rPr lang="en-US" sz="4000" dirty="0">
                <a:solidFill>
                  <a:schemeClr val="bg1"/>
                </a:solidFill>
              </a:rPr>
              <a:t>Storage: MySQL</a:t>
            </a: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US" sz="40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Application</a:t>
            </a:r>
          </a:p>
        </p:txBody>
      </p:sp>
    </p:spTree>
    <p:extLst>
      <p:ext uri="{BB962C8B-B14F-4D97-AF65-F5344CB8AC3E}">
        <p14:creationId xmlns:p14="http://schemas.microsoft.com/office/powerpoint/2010/main" val="157896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Do not </a:t>
            </a:r>
            <a:r>
              <a:rPr lang="pl-PL" sz="3200" dirty="0" err="1">
                <a:solidFill>
                  <a:schemeClr val="bg1"/>
                </a:solidFill>
              </a:rPr>
              <a:t>hardcode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r>
              <a:rPr lang="pl-PL" sz="3200" dirty="0">
                <a:solidFill>
                  <a:schemeClr val="bg1"/>
                </a:solidFill>
              </a:rPr>
              <a:t> in </a:t>
            </a:r>
            <a:r>
              <a:rPr lang="pl-PL" sz="3200" dirty="0" err="1">
                <a:solidFill>
                  <a:schemeClr val="bg1"/>
                </a:solidFill>
              </a:rPr>
              <a:t>Dockerfile</a:t>
            </a:r>
            <a:r>
              <a:rPr lang="pl-PL" sz="3200" dirty="0">
                <a:solidFill>
                  <a:schemeClr val="bg1"/>
                </a:solidFill>
              </a:rPr>
              <a:t>!!!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Do not </a:t>
            </a:r>
            <a:r>
              <a:rPr lang="pl-PL" sz="3200" dirty="0" err="1">
                <a:solidFill>
                  <a:schemeClr val="bg1"/>
                </a:solidFill>
              </a:rPr>
              <a:t>put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files</a:t>
            </a:r>
            <a:r>
              <a:rPr lang="pl-PL" sz="3200" dirty="0">
                <a:solidFill>
                  <a:schemeClr val="bg1"/>
                </a:solidFill>
              </a:rPr>
              <a:t> in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Docker </a:t>
            </a:r>
            <a:r>
              <a:rPr lang="pl-PL" sz="3200" dirty="0" err="1">
                <a:solidFill>
                  <a:schemeClr val="bg1"/>
                </a:solidFill>
              </a:rPr>
              <a:t>directly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It </a:t>
            </a:r>
            <a:r>
              <a:rPr lang="pl-PL" sz="3200" dirty="0" err="1">
                <a:solidFill>
                  <a:schemeClr val="bg1"/>
                </a:solidFill>
              </a:rPr>
              <a:t>violates</a:t>
            </a:r>
            <a:r>
              <a:rPr lang="pl-PL" sz="3200" dirty="0">
                <a:solidFill>
                  <a:schemeClr val="bg1"/>
                </a:solidFill>
              </a:rPr>
              <a:t> 12 </a:t>
            </a:r>
            <a:r>
              <a:rPr lang="pl-PL" sz="3200" dirty="0" err="1">
                <a:solidFill>
                  <a:schemeClr val="bg1"/>
                </a:solidFill>
              </a:rPr>
              <a:t>Factor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</a:t>
            </a:r>
            <a:r>
              <a:rPr lang="pl-PL" sz="3200" dirty="0">
                <a:solidFill>
                  <a:schemeClr val="bg1"/>
                </a:solidFill>
              </a:rPr>
              <a:t> - </a:t>
            </a:r>
            <a:r>
              <a:rPr lang="en-GB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https://12factor.net/</a:t>
            </a:r>
            <a:endParaRPr lang="pl-PL" sz="3200" dirty="0">
              <a:solidFill>
                <a:schemeClr val="accent2"/>
              </a:solidFill>
            </a:endParaRP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Use</a:t>
            </a:r>
            <a:r>
              <a:rPr lang="pl-PL" sz="3200" dirty="0">
                <a:solidFill>
                  <a:schemeClr val="bg1"/>
                </a:solidFill>
              </a:rPr>
              <a:t> ENV </a:t>
            </a:r>
            <a:r>
              <a:rPr lang="pl-PL" sz="3200" dirty="0" err="1">
                <a:solidFill>
                  <a:schemeClr val="bg1"/>
                </a:solidFill>
              </a:rPr>
              <a:t>variables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Mount </a:t>
            </a:r>
            <a:r>
              <a:rPr lang="pl-PL" sz="3200" dirty="0" err="1">
                <a:solidFill>
                  <a:schemeClr val="bg1"/>
                </a:solidFill>
              </a:rPr>
              <a:t>volume</a:t>
            </a:r>
            <a:r>
              <a:rPr lang="pl-PL" sz="3200" dirty="0">
                <a:solidFill>
                  <a:schemeClr val="bg1"/>
                </a:solidFill>
              </a:rPr>
              <a:t> with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r>
              <a:rPr lang="pl-PL" sz="3200" dirty="0">
                <a:solidFill>
                  <a:schemeClr val="bg1"/>
                </a:solidFill>
              </a:rPr>
              <a:t> file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Application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Configuration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Docker</a:t>
            </a:r>
          </a:p>
        </p:txBody>
      </p:sp>
    </p:spTree>
    <p:extLst>
      <p:ext uri="{BB962C8B-B14F-4D97-AF65-F5344CB8AC3E}">
        <p14:creationId xmlns:p14="http://schemas.microsoft.com/office/powerpoint/2010/main" val="3152789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Put</a:t>
            </a:r>
            <a:r>
              <a:rPr lang="pl-PL" sz="3200" dirty="0">
                <a:solidFill>
                  <a:schemeClr val="bg1"/>
                </a:solidFill>
              </a:rPr>
              <a:t> ENV </a:t>
            </a:r>
            <a:r>
              <a:rPr lang="pl-PL" sz="3200" dirty="0" err="1">
                <a:solidFill>
                  <a:schemeClr val="bg1"/>
                </a:solidFill>
              </a:rPr>
              <a:t>variable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directly</a:t>
            </a:r>
            <a:r>
              <a:rPr lang="pl-PL" sz="3200" dirty="0">
                <a:solidFill>
                  <a:schemeClr val="bg1"/>
                </a:solidFill>
              </a:rPr>
              <a:t> in </a:t>
            </a:r>
            <a:r>
              <a:rPr lang="pl-PL" sz="3200" dirty="0" err="1">
                <a:solidFill>
                  <a:schemeClr val="bg1"/>
                </a:solidFill>
              </a:rPr>
              <a:t>Dockerfile</a:t>
            </a:r>
            <a:endParaRPr lang="pl-PL" sz="3200" dirty="0">
              <a:solidFill>
                <a:schemeClr val="bg1"/>
              </a:solidFill>
            </a:endParaRPr>
          </a:p>
          <a:p>
            <a:pPr marL="0" indent="0" fontAlgn="base">
              <a:buClr>
                <a:schemeClr val="accent1"/>
              </a:buClr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Application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Configuration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3809E-96F4-5B4B-B466-075515FBB709}"/>
              </a:ext>
            </a:extLst>
          </p:cNvPr>
          <p:cNvSpPr txBox="1"/>
          <p:nvPr/>
        </p:nvSpPr>
        <p:spPr>
          <a:xfrm>
            <a:off x="850727" y="2602798"/>
            <a:ext cx="10515599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alpine:3.11.3</a:t>
            </a:r>
          </a:p>
          <a:p>
            <a:b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2000" dirty="0">
                <a:solidFill>
                  <a:srgbClr val="6A9955"/>
                </a:solidFill>
                <a:latin typeface="Menlo" panose="020B0609030804020204" pitchFamily="49" charset="0"/>
              </a:rPr>
              <a:t># Application Configuration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HTTP_PORT=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"8080"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2000" dirty="0">
                <a:solidFill>
                  <a:srgbClr val="6A9955"/>
                </a:solidFill>
                <a:latin typeface="Menlo" panose="020B0609030804020204" pitchFamily="49" charset="0"/>
              </a:rPr>
              <a:t># Copy binary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app /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usr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/local/bin/app</a:t>
            </a:r>
          </a:p>
          <a:p>
            <a:b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2000" dirty="0">
                <a:solidFill>
                  <a:srgbClr val="6A9955"/>
                </a:solidFill>
                <a:latin typeface="Menlo" panose="020B0609030804020204" pitchFamily="49" charset="0"/>
              </a:rPr>
              <a:t># Exec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"app"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46CB4-6B59-6345-9B5A-3B8DA68A8910}"/>
              </a:ext>
            </a:extLst>
          </p:cNvPr>
          <p:cNvSpPr txBox="1"/>
          <p:nvPr/>
        </p:nvSpPr>
        <p:spPr>
          <a:xfrm>
            <a:off x="850726" y="6128080"/>
            <a:ext cx="9237141" cy="523220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$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docker run –e HTTP_PORT=“8090” app:1.0</a:t>
            </a:r>
          </a:p>
        </p:txBody>
      </p:sp>
    </p:spTree>
    <p:extLst>
      <p:ext uri="{BB962C8B-B14F-4D97-AF65-F5344CB8AC3E}">
        <p14:creationId xmlns:p14="http://schemas.microsoft.com/office/powerpoint/2010/main" val="26088313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Put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config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values</a:t>
            </a:r>
            <a:r>
              <a:rPr lang="pl-PL" sz="3200" dirty="0">
                <a:solidFill>
                  <a:schemeClr val="bg1"/>
                </a:solidFill>
              </a:rPr>
              <a:t> in file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Application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Configuration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Docker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3809E-96F4-5B4B-B466-075515FBB709}"/>
              </a:ext>
            </a:extLst>
          </p:cNvPr>
          <p:cNvSpPr txBox="1"/>
          <p:nvPr/>
        </p:nvSpPr>
        <p:spPr>
          <a:xfrm>
            <a:off x="850727" y="2403718"/>
            <a:ext cx="10515599" cy="317009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alpine:3.11.3</a:t>
            </a:r>
          </a:p>
          <a:p>
            <a:b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2000" dirty="0">
                <a:solidFill>
                  <a:srgbClr val="6A9955"/>
                </a:solidFill>
                <a:latin typeface="Menlo" panose="020B0609030804020204" pitchFamily="49" charset="0"/>
              </a:rPr>
              <a:t># Application Configuration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ENV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CONFIG_PATH=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”/config/</a:t>
            </a:r>
            <a:r>
              <a:rPr lang="en-GB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config.toml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b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2000" dirty="0">
                <a:solidFill>
                  <a:srgbClr val="6A9955"/>
                </a:solidFill>
                <a:latin typeface="Menlo" panose="020B0609030804020204" pitchFamily="49" charset="0"/>
              </a:rPr>
              <a:t># Copy binary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COPY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app /</a:t>
            </a:r>
            <a:r>
              <a:rPr lang="en-GB" sz="2000" dirty="0" err="1">
                <a:solidFill>
                  <a:srgbClr val="D4D4D4"/>
                </a:solidFill>
                <a:latin typeface="Menlo" panose="020B0609030804020204" pitchFamily="49" charset="0"/>
              </a:rPr>
              <a:t>usr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/local/bin/app</a:t>
            </a:r>
          </a:p>
          <a:p>
            <a:b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2000" dirty="0">
                <a:solidFill>
                  <a:srgbClr val="6A9955"/>
                </a:solidFill>
                <a:latin typeface="Menlo" panose="020B0609030804020204" pitchFamily="49" charset="0"/>
              </a:rPr>
              <a:t># Exec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CMD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[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"app"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7F2F04-C2FA-AD44-8327-787B2F34DDC3}"/>
              </a:ext>
            </a:extLst>
          </p:cNvPr>
          <p:cNvSpPr txBox="1"/>
          <p:nvPr/>
        </p:nvSpPr>
        <p:spPr>
          <a:xfrm>
            <a:off x="838200" y="5998081"/>
            <a:ext cx="10503074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docker run -p 8080:8080 -v </a:t>
            </a:r>
            <a:r>
              <a:rPr lang="en-GB" sz="2400" dirty="0">
                <a:solidFill>
                  <a:srgbClr val="9CDCFE"/>
                </a:solidFill>
                <a:latin typeface="Menlo" panose="020B0609030804020204" pitchFamily="49" charset="0"/>
              </a:rPr>
              <a:t>$PWD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/config:/config app:1.0</a:t>
            </a:r>
          </a:p>
        </p:txBody>
      </p:sp>
    </p:spTree>
    <p:extLst>
      <p:ext uri="{BB962C8B-B14F-4D97-AF65-F5344CB8AC3E}">
        <p14:creationId xmlns:p14="http://schemas.microsoft.com/office/powerpoint/2010/main" val="2683649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Put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config</a:t>
            </a:r>
            <a:r>
              <a:rPr lang="pl-PL" sz="3200" dirty="0">
                <a:solidFill>
                  <a:schemeClr val="bg1"/>
                </a:solidFill>
              </a:rPr>
              <a:t> in </a:t>
            </a:r>
            <a:r>
              <a:rPr lang="pl-PL" sz="3200" dirty="0" err="1">
                <a:solidFill>
                  <a:schemeClr val="bg1"/>
                </a:solidFill>
              </a:rPr>
              <a:t>ConfigMap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Application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Configuration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Docker + K8s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3809E-96F4-5B4B-B466-075515FBB709}"/>
              </a:ext>
            </a:extLst>
          </p:cNvPr>
          <p:cNvSpPr txBox="1"/>
          <p:nvPr/>
        </p:nvSpPr>
        <p:spPr>
          <a:xfrm>
            <a:off x="850727" y="2403718"/>
            <a:ext cx="10515599" cy="409342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v1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ConfigMap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name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app-config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data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2000" dirty="0">
                <a:solidFill>
                  <a:srgbClr val="6A9955"/>
                </a:solidFill>
                <a:latin typeface="Menlo" panose="020B0609030804020204" pitchFamily="49" charset="0"/>
              </a:rPr>
              <a:t>  # Config could be pair: key-value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message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Hello World!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foo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bar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endParaRPr lang="en-GB" sz="2000" dirty="0">
              <a:solidFill>
                <a:srgbClr val="6A9955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6A9955"/>
                </a:solidFill>
                <a:latin typeface="Menlo" panose="020B0609030804020204" pitchFamily="49" charset="0"/>
              </a:rPr>
              <a:t>  # Or set as complete file contents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keys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586C0"/>
                </a:solidFill>
                <a:latin typeface="Menlo" panose="020B0609030804020204" pitchFamily="49" charset="0"/>
              </a:rPr>
              <a:t>|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message=Hello World 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    foo=bar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30589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640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And Run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K8s Deployment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3809E-96F4-5B4B-B466-075515FBB709}"/>
              </a:ext>
            </a:extLst>
          </p:cNvPr>
          <p:cNvSpPr txBox="1"/>
          <p:nvPr/>
        </p:nvSpPr>
        <p:spPr>
          <a:xfrm>
            <a:off x="850728" y="1327953"/>
            <a:ext cx="10515599" cy="532453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apps/v1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Deployment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…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containers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image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en-GB" sz="2000" dirty="0" err="1">
                <a:solidFill>
                  <a:srgbClr val="CE9178"/>
                </a:solidFill>
                <a:latin typeface="Menlo" panose="020B0609030804020204" pitchFamily="49" charset="0"/>
              </a:rPr>
              <a:t>app-container-reload:latest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imagePullPolicy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Always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en-GB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/config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  name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config-volume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ports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en-GB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B5CEA8"/>
                </a:solidFill>
                <a:latin typeface="Menlo" panose="020B0609030804020204" pitchFamily="49" charset="0"/>
              </a:rPr>
              <a:t>8080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volumes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config-volume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en-GB" sz="2000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2000" dirty="0">
                <a:solidFill>
                  <a:srgbClr val="569CD6"/>
                </a:solidFill>
                <a:latin typeface="Menlo" panose="020B0609030804020204" pitchFamily="49" charset="0"/>
              </a:rPr>
              <a:t>            name</a:t>
            </a:r>
            <a:r>
              <a:rPr lang="en-GB" sz="20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2000" dirty="0">
                <a:solidFill>
                  <a:srgbClr val="CE9178"/>
                </a:solidFill>
                <a:latin typeface="Menlo" panose="020B0609030804020204" pitchFamily="49" charset="0"/>
              </a:rPr>
              <a:t>app-config</a:t>
            </a:r>
            <a:endParaRPr lang="en-GB" sz="20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7205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Reload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application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configuration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when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something</a:t>
            </a:r>
            <a:r>
              <a:rPr lang="pl-PL" sz="3200" dirty="0">
                <a:solidFill>
                  <a:schemeClr val="bg1"/>
                </a:solidFill>
              </a:rPr>
              <a:t> in </a:t>
            </a:r>
            <a:r>
              <a:rPr lang="pl-PL" sz="3200" dirty="0" err="1">
                <a:solidFill>
                  <a:schemeClr val="bg1"/>
                </a:solidFill>
              </a:rPr>
              <a:t>ConfigMap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has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changed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support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it</a:t>
            </a:r>
            <a:r>
              <a:rPr lang="pl-PL" sz="3200" dirty="0">
                <a:solidFill>
                  <a:schemeClr val="bg1"/>
                </a:solidFill>
              </a:rPr>
              <a:t> in </a:t>
            </a:r>
            <a:r>
              <a:rPr lang="pl-PL" sz="3200" dirty="0" err="1">
                <a:solidFill>
                  <a:schemeClr val="bg1"/>
                </a:solidFill>
              </a:rPr>
              <a:t>code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Popular </a:t>
            </a:r>
            <a:r>
              <a:rPr lang="pl-PL" sz="3200" dirty="0" err="1">
                <a:solidFill>
                  <a:schemeClr val="bg1"/>
                </a:solidFill>
              </a:rPr>
              <a:t>pattern</a:t>
            </a:r>
            <a:r>
              <a:rPr lang="pl-PL" sz="3200" dirty="0">
                <a:solidFill>
                  <a:schemeClr val="bg1"/>
                </a:solidFill>
              </a:rPr>
              <a:t> – </a:t>
            </a:r>
            <a:r>
              <a:rPr lang="pl-PL" sz="3200" dirty="0" err="1">
                <a:solidFill>
                  <a:schemeClr val="bg1"/>
                </a:solidFill>
              </a:rPr>
              <a:t>dedicated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endpoint</a:t>
            </a:r>
            <a:r>
              <a:rPr lang="pl-PL" sz="3200" dirty="0">
                <a:solidFill>
                  <a:schemeClr val="bg1"/>
                </a:solidFill>
              </a:rPr>
              <a:t> + pod </a:t>
            </a:r>
            <a:r>
              <a:rPr lang="pl-PL" sz="3200" dirty="0" err="1">
                <a:solidFill>
                  <a:schemeClr val="bg1"/>
                </a:solidFill>
              </a:rPr>
              <a:t>sidecar</a:t>
            </a: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Kubernetes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Config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Autoreload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6742D-3BF3-9443-9D2D-591E219E4E0E}"/>
              </a:ext>
            </a:extLst>
          </p:cNvPr>
          <p:cNvSpPr txBox="1"/>
          <p:nvPr/>
        </p:nvSpPr>
        <p:spPr>
          <a:xfrm>
            <a:off x="143435" y="4389541"/>
            <a:ext cx="11905129" cy="155427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app.router.</a:t>
            </a:r>
            <a:r>
              <a:rPr lang="en-GB" sz="19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900" dirty="0">
                <a:solidFill>
                  <a:srgbClr val="CE9178"/>
                </a:solidFill>
                <a:latin typeface="Menlo" panose="020B0609030804020204" pitchFamily="49" charset="0"/>
              </a:rPr>
              <a:t>"/-/reload"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app.reloadHandler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).</a:t>
            </a:r>
            <a:r>
              <a:rPr lang="en-GB" sz="1900" dirty="0">
                <a:solidFill>
                  <a:srgbClr val="DCDCAA"/>
                </a:solidFill>
                <a:latin typeface="Menlo" panose="020B0609030804020204" pitchFamily="49" charset="0"/>
              </a:rPr>
              <a:t>Methods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http.MethodPost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b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en-GB" sz="19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 (a *app) </a:t>
            </a:r>
            <a:r>
              <a:rPr lang="en-GB" sz="1900" dirty="0" err="1">
                <a:solidFill>
                  <a:srgbClr val="DCDCAA"/>
                </a:solidFill>
                <a:latin typeface="Menlo" panose="020B0609030804020204" pitchFamily="49" charset="0"/>
              </a:rPr>
              <a:t>reloadHandler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(w </a:t>
            </a:r>
            <a:r>
              <a:rPr lang="en-GB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http.ResponseWriter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, r *</a:t>
            </a:r>
            <a:r>
              <a:rPr lang="en-GB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http.Request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   </a:t>
            </a:r>
            <a:r>
              <a:rPr lang="en-GB" sz="1900" dirty="0" err="1">
                <a:solidFill>
                  <a:srgbClr val="D4D4D4"/>
                </a:solidFill>
                <a:latin typeface="Menlo" panose="020B0609030804020204" pitchFamily="49" charset="0"/>
              </a:rPr>
              <a:t>a.</a:t>
            </a:r>
            <a:r>
              <a:rPr lang="en-GB" sz="1900" dirty="0" err="1">
                <a:solidFill>
                  <a:srgbClr val="DCDCAA"/>
                </a:solidFill>
                <a:latin typeface="Menlo" panose="020B0609030804020204" pitchFamily="49" charset="0"/>
              </a:rPr>
              <a:t>loadConfig</a:t>
            </a:r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19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5290240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10640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Docker + K8s  extra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configuration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feature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33809E-96F4-5B4B-B466-075515FBB709}"/>
              </a:ext>
            </a:extLst>
          </p:cNvPr>
          <p:cNvSpPr txBox="1"/>
          <p:nvPr/>
        </p:nvSpPr>
        <p:spPr>
          <a:xfrm>
            <a:off x="838200" y="610136"/>
            <a:ext cx="10515599" cy="624786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apiVersion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apps/v1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kind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Deployment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metadata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…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containers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- </a:t>
            </a:r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app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image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mateuszdyminski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en-GB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app-container-reload:latest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imagePullPolicy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Always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en-GB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/config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name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config-volume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ports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en-GB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containerPort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B5CEA8"/>
                </a:solidFill>
                <a:latin typeface="Menlo" panose="020B0609030804020204" pitchFamily="49" charset="0"/>
              </a:rPr>
              <a:t>8080</a:t>
            </a: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      - </a:t>
            </a:r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reloader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image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jimmidyson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/configmap-reload:v0.3.0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args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  -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--volume-</a:t>
            </a:r>
            <a:r>
              <a:rPr lang="en-GB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dir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=/config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  -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--webhook-</a:t>
            </a:r>
            <a:r>
              <a:rPr lang="en-GB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url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=http://127.0.0.1:8080/-/reload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</a:t>
            </a:r>
            <a:r>
              <a:rPr lang="en-GB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volumeMounts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config-volume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en-GB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mountPath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/config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volumes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        - </a:t>
            </a:r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name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config-volume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</a:t>
            </a:r>
            <a:r>
              <a:rPr lang="en-GB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configMap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</a:t>
            </a:r>
          </a:p>
          <a:p>
            <a:r>
              <a:rPr lang="en-GB" sz="1600" dirty="0">
                <a:solidFill>
                  <a:srgbClr val="569CD6"/>
                </a:solidFill>
                <a:latin typeface="Menlo" panose="020B0609030804020204" pitchFamily="49" charset="0"/>
              </a:rPr>
              <a:t>            name</a:t>
            </a:r>
            <a:r>
              <a:rPr lang="en-GB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sz="1600" dirty="0">
                <a:solidFill>
                  <a:srgbClr val="CE9178"/>
                </a:solidFill>
                <a:latin typeface="Menlo" panose="020B0609030804020204" pitchFamily="49" charset="0"/>
              </a:rPr>
              <a:t>app-config</a:t>
            </a:r>
            <a:endParaRPr lang="en-GB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F060FBE7-744D-FA44-89C0-5CFCF4B784F6}"/>
              </a:ext>
            </a:extLst>
          </p:cNvPr>
          <p:cNvSpPr/>
          <p:nvPr/>
        </p:nvSpPr>
        <p:spPr>
          <a:xfrm>
            <a:off x="8265459" y="3734068"/>
            <a:ext cx="394447" cy="1913697"/>
          </a:xfrm>
          <a:prstGeom prst="rightBrace">
            <a:avLst/>
          </a:prstGeom>
          <a:ln w="1174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PL"/>
          </a:p>
        </p:txBody>
      </p:sp>
    </p:spTree>
    <p:extLst>
      <p:ext uri="{BB962C8B-B14F-4D97-AF65-F5344CB8AC3E}">
        <p14:creationId xmlns:p14="http://schemas.microsoft.com/office/powerpoint/2010/main" val="193165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animal, small, green, black&#10;&#10;Description automatically generated">
            <a:extLst>
              <a:ext uri="{FF2B5EF4-FFF2-40B4-BE49-F238E27FC236}">
                <a16:creationId xmlns:a16="http://schemas.microsoft.com/office/drawing/2014/main" id="{1F06C396-1137-7E43-85D3-DA8026C6A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094" b="1409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Debug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774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need</a:t>
            </a:r>
            <a:r>
              <a:rPr lang="pl-PL" sz="3200" dirty="0">
                <a:solidFill>
                  <a:schemeClr val="bg1"/>
                </a:solidFill>
              </a:rPr>
              <a:t> to be </a:t>
            </a:r>
            <a:r>
              <a:rPr lang="pl-PL" sz="3200" dirty="0" err="1">
                <a:solidFill>
                  <a:schemeClr val="bg1"/>
                </a:solidFill>
              </a:rPr>
              <a:t>sure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we </a:t>
            </a:r>
            <a:r>
              <a:rPr lang="pl-PL" sz="3200" dirty="0" err="1">
                <a:solidFill>
                  <a:schemeClr val="bg1"/>
                </a:solidFill>
              </a:rPr>
              <a:t>will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able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debug</a:t>
            </a:r>
            <a:r>
              <a:rPr lang="pl-PL" sz="3200" dirty="0">
                <a:solidFill>
                  <a:schemeClr val="bg1"/>
                </a:solidFill>
              </a:rPr>
              <a:t> out </a:t>
            </a:r>
            <a:r>
              <a:rPr lang="pl-PL" sz="3200" dirty="0" err="1">
                <a:solidFill>
                  <a:schemeClr val="bg1"/>
                </a:solidFill>
              </a:rPr>
              <a:t>application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production</a:t>
            </a:r>
            <a:r>
              <a:rPr lang="pl-PL" sz="3200" dirty="0">
                <a:solidFill>
                  <a:schemeClr val="bg1"/>
                </a:solidFill>
              </a:rPr>
              <a:t>!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It’s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vary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depend</a:t>
            </a:r>
            <a:r>
              <a:rPr lang="pl-PL" sz="3200" dirty="0">
                <a:solidFill>
                  <a:schemeClr val="bg1"/>
                </a:solidFill>
              </a:rPr>
              <a:t> on </a:t>
            </a:r>
            <a:r>
              <a:rPr lang="pl-PL" sz="3200" dirty="0" err="1">
                <a:solidFill>
                  <a:schemeClr val="bg1"/>
                </a:solidFill>
              </a:rPr>
              <a:t>programming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language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Expose </a:t>
            </a:r>
            <a:r>
              <a:rPr lang="pl-PL" sz="3200" dirty="0" err="1">
                <a:solidFill>
                  <a:schemeClr val="bg1"/>
                </a:solidFill>
              </a:rPr>
              <a:t>proper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ports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debug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purpose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Expose </a:t>
            </a:r>
            <a:r>
              <a:rPr lang="pl-PL" sz="3200" dirty="0" err="1">
                <a:solidFill>
                  <a:schemeClr val="bg1"/>
                </a:solidFill>
              </a:rPr>
              <a:t>proper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ports</a:t>
            </a:r>
            <a:r>
              <a:rPr lang="pl-PL" sz="3200" dirty="0">
                <a:solidFill>
                  <a:schemeClr val="bg1"/>
                </a:solidFill>
              </a:rPr>
              <a:t> for </a:t>
            </a:r>
            <a:r>
              <a:rPr lang="pl-PL" sz="3200" dirty="0" err="1">
                <a:solidFill>
                  <a:schemeClr val="bg1"/>
                </a:solidFill>
              </a:rPr>
              <a:t>profiling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purpose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Remember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about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security</a:t>
            </a:r>
            <a:r>
              <a:rPr lang="pl-PL" sz="3200" dirty="0">
                <a:solidFill>
                  <a:schemeClr val="bg1"/>
                </a:solidFill>
              </a:rPr>
              <a:t> – expose </a:t>
            </a:r>
            <a:r>
              <a:rPr lang="pl-PL" sz="3200" dirty="0" err="1">
                <a:solidFill>
                  <a:schemeClr val="bg1"/>
                </a:solidFill>
              </a:rPr>
              <a:t>ports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only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outside</a:t>
            </a:r>
            <a:r>
              <a:rPr lang="pl-PL" sz="3200" dirty="0">
                <a:solidFill>
                  <a:schemeClr val="bg1"/>
                </a:solidFill>
              </a:rPr>
              <a:t> of the </a:t>
            </a:r>
            <a:r>
              <a:rPr lang="pl-PL" sz="3200" dirty="0" err="1">
                <a:solidFill>
                  <a:schemeClr val="bg1"/>
                </a:solidFill>
              </a:rPr>
              <a:t>docker</a:t>
            </a:r>
            <a:r>
              <a:rPr lang="pl-PL" sz="3200" dirty="0">
                <a:solidFill>
                  <a:schemeClr val="bg1"/>
                </a:solidFill>
              </a:rPr>
              <a:t> not </a:t>
            </a:r>
            <a:r>
              <a:rPr lang="pl-PL" sz="3200" dirty="0" err="1">
                <a:solidFill>
                  <a:schemeClr val="bg1"/>
                </a:solidFill>
              </a:rPr>
              <a:t>outside</a:t>
            </a:r>
            <a:r>
              <a:rPr lang="pl-PL" sz="3200" dirty="0">
                <a:solidFill>
                  <a:schemeClr val="bg1"/>
                </a:solidFill>
              </a:rPr>
              <a:t> of the </a:t>
            </a:r>
            <a:r>
              <a:rPr lang="pl-PL" sz="3200" dirty="0" err="1">
                <a:solidFill>
                  <a:schemeClr val="bg1"/>
                </a:solidFill>
              </a:rPr>
              <a:t>cluster</a:t>
            </a:r>
            <a:r>
              <a:rPr lang="pl-PL" sz="3200" dirty="0">
                <a:solidFill>
                  <a:schemeClr val="bg1"/>
                </a:solidFill>
              </a:rPr>
              <a:t>/to the end </a:t>
            </a:r>
            <a:r>
              <a:rPr lang="pl-PL" sz="3200" dirty="0" err="1">
                <a:solidFill>
                  <a:schemeClr val="bg1"/>
                </a:solidFill>
              </a:rPr>
              <a:t>clients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We </a:t>
            </a:r>
            <a:r>
              <a:rPr lang="pl-PL" sz="3200" dirty="0" err="1">
                <a:solidFill>
                  <a:schemeClr val="bg1"/>
                </a:solidFill>
              </a:rPr>
              <a:t>should</a:t>
            </a:r>
            <a:r>
              <a:rPr lang="pl-PL" sz="3200" dirty="0">
                <a:solidFill>
                  <a:schemeClr val="bg1"/>
                </a:solidFill>
              </a:rPr>
              <a:t> not </a:t>
            </a:r>
            <a:r>
              <a:rPr lang="en-GB" sz="3200" dirty="0">
                <a:solidFill>
                  <a:schemeClr val="accent2"/>
                </a:solidFill>
              </a:rPr>
              <a:t>`docker exec` </a:t>
            </a:r>
            <a:r>
              <a:rPr lang="en-GB" sz="3200" dirty="0">
                <a:solidFill>
                  <a:schemeClr val="bg1"/>
                </a:solidFill>
              </a:rPr>
              <a:t>or</a:t>
            </a:r>
            <a:r>
              <a:rPr lang="en-GB" sz="3200" dirty="0">
                <a:solidFill>
                  <a:schemeClr val="accent2"/>
                </a:solidFill>
              </a:rPr>
              <a:t> `</a:t>
            </a:r>
            <a:r>
              <a:rPr lang="en-GB" sz="3200" dirty="0" err="1">
                <a:solidFill>
                  <a:schemeClr val="accent2"/>
                </a:solidFill>
              </a:rPr>
              <a:t>kubectl</a:t>
            </a:r>
            <a:r>
              <a:rPr lang="en-GB" sz="3200" dirty="0">
                <a:solidFill>
                  <a:schemeClr val="accent2"/>
                </a:solidFill>
              </a:rPr>
              <a:t> exec`</a:t>
            </a:r>
            <a:endParaRPr lang="pl-PL" sz="3200" dirty="0">
              <a:solidFill>
                <a:schemeClr val="accent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Debug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5956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A642AD2-2893-DB45-8EA5-9A1FCEE8A6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049" b="11682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Container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Instrumentation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Metrics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0676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1323638"/>
            <a:ext cx="10515599" cy="535531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@Entity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@Table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name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@Id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GeneratedValue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strategy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GenerationType.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IDENTITY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@Temporal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TemporalType.</a:t>
            </a:r>
            <a:r>
              <a:rPr lang="en-US" sz="1900" i="1" dirty="0" err="1">
                <a:solidFill>
                  <a:srgbClr val="9876AA"/>
                </a:solidFill>
                <a:latin typeface="Corbel"/>
              </a:rPr>
              <a:t>TIMESTAMP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private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Integer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>
                <a:solidFill>
                  <a:srgbClr val="9876AA"/>
                </a:solidFill>
                <a:latin typeface="Corbel"/>
              </a:rPr>
              <a:t>id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getFirstName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firstName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String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getSecondName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secondName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Date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getBirthDate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birthDate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758514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Current </a:t>
            </a:r>
            <a:r>
              <a:rPr lang="en-GB"/>
              <a:t>standard – Prometheus </a:t>
            </a:r>
          </a:p>
          <a:p>
            <a:endParaRPr lang="en-GB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312004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Long lived apps </a:t>
            </a:r>
          </a:p>
          <a:p>
            <a:pPr lvl="1"/>
            <a:r>
              <a:rPr lang="en-GB" dirty="0"/>
              <a:t>Simple solution - expose metrics via /metrics endpoint</a:t>
            </a:r>
          </a:p>
          <a:p>
            <a:pPr lvl="1"/>
            <a:r>
              <a:rPr lang="en-GB" dirty="0"/>
              <a:t>Prometheus integration + 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3855704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en-GB" dirty="0"/>
              <a:t>Long lived apps </a:t>
            </a:r>
          </a:p>
          <a:p>
            <a:pPr lvl="1"/>
            <a:r>
              <a:rPr lang="en-GB" dirty="0"/>
              <a:t>Simple solution - expose metrics via /metrics endpoint</a:t>
            </a:r>
          </a:p>
          <a:p>
            <a:pPr lvl="1"/>
            <a:r>
              <a:rPr lang="en-GB" dirty="0"/>
              <a:t>Prometheus integration + demo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Container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403792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yellow, hanging, table&#10;&#10;Description automatically generated">
            <a:extLst>
              <a:ext uri="{FF2B5EF4-FFF2-40B4-BE49-F238E27FC236}">
                <a16:creationId xmlns:a16="http://schemas.microsoft.com/office/drawing/2014/main" id="{06B58360-BD5C-4841-A225-18CE2083A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422" b="63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ea typeface="Roboto" panose="02000000000000000000" pitchFamily="2" charset="0"/>
              </a:rPr>
              <a:t>Intelligent Health Checks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3909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yellow, hanging, table&#10;&#10;Description automatically generated">
            <a:extLst>
              <a:ext uri="{FF2B5EF4-FFF2-40B4-BE49-F238E27FC236}">
                <a16:creationId xmlns:a16="http://schemas.microsoft.com/office/drawing/2014/main" id="{06B58360-BD5C-4841-A225-18CE2083A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422" b="63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</a:rPr>
              <a:t>Do I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</a:rPr>
              <a:t>Really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</a:rPr>
              <a:t>Need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</a:rPr>
              <a:t>Health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ea typeface="Roboto" panose="02000000000000000000" pitchFamily="2" charset="0"/>
              </a:rPr>
              <a:t>Checks</a:t>
            </a:r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</a:rPr>
              <a:t>?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6942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E8590-30BA-6740-95A5-592F85D1F7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116" y="620688"/>
            <a:ext cx="493964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15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BBEEC4-076C-0F4D-9308-83E1071FAD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964" y="836712"/>
            <a:ext cx="1944216" cy="4997117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1BAF0-DABA-B748-88FC-44CDED7D4296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800831" y="3059834"/>
            <a:ext cx="6552969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Do I need health checks in following architecture?</a:t>
            </a:r>
          </a:p>
        </p:txBody>
      </p:sp>
    </p:spTree>
    <p:extLst>
      <p:ext uri="{BB962C8B-B14F-4D97-AF65-F5344CB8AC3E}">
        <p14:creationId xmlns:p14="http://schemas.microsoft.com/office/powerpoint/2010/main" val="31376374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It leverage health endpoint pattern.</a:t>
            </a:r>
          </a:p>
          <a:p>
            <a:r>
              <a:rPr lang="en-US" dirty="0">
                <a:solidFill>
                  <a:schemeClr val="bg1"/>
                </a:solidFill>
              </a:rPr>
              <a:t>Historically comes from Google’s internal practices.</a:t>
            </a:r>
          </a:p>
          <a:p>
            <a:r>
              <a:rPr lang="en-US" dirty="0">
                <a:solidFill>
                  <a:schemeClr val="bg1"/>
                </a:solidFill>
              </a:rPr>
              <a:t>Helps with Kubernetes Rolling Update*</a:t>
            </a:r>
          </a:p>
          <a:p>
            <a:r>
              <a:rPr lang="en-US" dirty="0">
                <a:solidFill>
                  <a:schemeClr val="bg1"/>
                </a:solidFill>
              </a:rPr>
              <a:t>Adds many important information about the health of our service: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Deployed version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Uptime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Hostname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Git statistics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Health of external services - DB, Cache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Intelligent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Health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950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indoor, yellow, hanging, table&#10;&#10;Description automatically generated">
            <a:extLst>
              <a:ext uri="{FF2B5EF4-FFF2-40B4-BE49-F238E27FC236}">
                <a16:creationId xmlns:a16="http://schemas.microsoft.com/office/drawing/2014/main" id="{06B58360-BD5C-4841-A225-18CE2083A7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422" b="630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ea typeface="Roboto" panose="02000000000000000000" pitchFamily="2" charset="0"/>
              </a:rPr>
              <a:t>Demo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897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fontAlgn="base">
              <a:buClr>
                <a:schemeClr val="accent1"/>
              </a:buClr>
            </a:pPr>
            <a:r>
              <a:rPr lang="pl-PL" sz="3200" dirty="0">
                <a:solidFill>
                  <a:schemeClr val="bg1"/>
                </a:solidFill>
              </a:rPr>
              <a:t>Readiness</a:t>
            </a:r>
          </a:p>
          <a:p>
            <a:pPr fontAlgn="base">
              <a:buClr>
                <a:schemeClr val="accent1"/>
              </a:buClr>
            </a:pPr>
            <a:r>
              <a:rPr lang="pl-PL" sz="3200" dirty="0" err="1">
                <a:solidFill>
                  <a:schemeClr val="bg1"/>
                </a:solidFill>
              </a:rPr>
              <a:t>Liveness</a:t>
            </a:r>
            <a:endParaRPr lang="pl-PL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Health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Checks</a:t>
            </a:r>
            <a:r>
              <a:rPr lang="pl-PL" dirty="0">
                <a:solidFill>
                  <a:schemeClr val="bg1"/>
                </a:solidFill>
                <a:ea typeface="Roboto" panose="02000000000000000000" pitchFamily="2" charset="0"/>
              </a:rPr>
              <a:t> in </a:t>
            </a:r>
            <a:r>
              <a:rPr lang="pl-PL" dirty="0" err="1">
                <a:solidFill>
                  <a:schemeClr val="bg1"/>
                </a:solidFill>
                <a:ea typeface="Roboto" panose="02000000000000000000" pitchFamily="2" charset="0"/>
              </a:rPr>
              <a:t>Kubernetes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062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85CB9-3396-BA40-9437-5A265B71C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204"/>
            <a:ext cx="10515600" cy="712904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Users</a:t>
            </a:r>
            <a:r>
              <a:rPr lang="pl-PL" dirty="0">
                <a:solidFill>
                  <a:schemeClr val="bg1"/>
                </a:solidFill>
                <a:ea typeface="Roboto Light" panose="02000000000000000000" pitchFamily="2" charset="0"/>
                <a:cs typeface="Calibri Light" panose="020F0302020204030204" pitchFamily="34" charset="0"/>
              </a:rPr>
              <a:t> Controller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0BE5D1-B840-3745-93F6-D27AA6ABB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CFF0958-CA3A-194F-8EB2-2DA5C28F4800}"/>
              </a:ext>
            </a:extLst>
          </p:cNvPr>
          <p:cNvSpPr txBox="1"/>
          <p:nvPr/>
        </p:nvSpPr>
        <p:spPr>
          <a:xfrm>
            <a:off x="838200" y="681037"/>
            <a:ext cx="10515599" cy="614475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pPr lvl="0">
              <a:lnSpc>
                <a:spcPct val="90000"/>
              </a:lnSpc>
              <a:spcBef>
                <a:spcPts val="1800"/>
              </a:spcBef>
              <a:buClr>
                <a:srgbClr val="56C5FF"/>
              </a:buClr>
              <a:buSzPct val="100000"/>
            </a:pP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RestController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</a:t>
            </a:r>
            <a:r>
              <a:rPr lang="en-US" sz="1900" dirty="0" err="1">
                <a:solidFill>
                  <a:srgbClr val="6A8759"/>
                </a:solidFill>
                <a:latin typeface="Corbel"/>
              </a:rPr>
              <a:t>api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public class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UsersController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Autowired</a:t>
            </a:r>
            <a:br>
              <a:rPr lang="en-US" sz="1900" dirty="0">
                <a:solidFill>
                  <a:srgbClr val="BBB529"/>
                </a:solidFill>
                <a:latin typeface="Corbel"/>
              </a:rPr>
            </a:br>
            <a:r>
              <a:rPr lang="en-US" sz="1900" dirty="0">
                <a:solidFill>
                  <a:srgbClr val="BBB529"/>
                </a:solidFill>
                <a:latin typeface="Corbel"/>
              </a:rPr>
              <a:t>   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List&lt;User&gt;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getAllUsers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.findAll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PostMapping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createUser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@Valid 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RequestBody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user)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.save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(user)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GetMapping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"/users/{id}"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public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User </a:t>
            </a:r>
            <a:r>
              <a:rPr lang="en-US" sz="1900" dirty="0" err="1">
                <a:solidFill>
                  <a:srgbClr val="FFC66D"/>
                </a:solidFill>
                <a:latin typeface="Corbel"/>
              </a:rPr>
              <a:t>getUserById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BBB529"/>
                </a:solidFill>
                <a:latin typeface="Corbel"/>
              </a:rPr>
              <a:t>@</a:t>
            </a:r>
            <a:r>
              <a:rPr lang="en-US" sz="1900" dirty="0" err="1">
                <a:solidFill>
                  <a:srgbClr val="BBB529"/>
                </a:solidFill>
                <a:latin typeface="Corbel"/>
              </a:rPr>
              <a:t>PathVariable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D0D0FF"/>
                </a:solidFill>
                <a:latin typeface="Corbel"/>
              </a:rPr>
              <a:t>value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=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Integer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 {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return </a:t>
            </a:r>
            <a:r>
              <a:rPr lang="en-US" sz="1900" dirty="0" err="1">
                <a:solidFill>
                  <a:srgbClr val="9876AA"/>
                </a:solidFill>
                <a:latin typeface="Corbel"/>
              </a:rPr>
              <a:t>userRepository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.findById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                .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orElseThrow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(() -&gt; 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new </a:t>
            </a:r>
            <a:r>
              <a:rPr lang="en-US" sz="1900" dirty="0" err="1">
                <a:solidFill>
                  <a:prstClr val="white"/>
                </a:solidFill>
                <a:latin typeface="Corbel"/>
              </a:rPr>
              <a:t>ResourceNotFoundException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(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"User"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>
                <a:solidFill>
                  <a:srgbClr val="6A8759"/>
                </a:solidFill>
                <a:latin typeface="Corbel"/>
              </a:rPr>
              <a:t>"id"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, </a:t>
            </a:r>
            <a:r>
              <a:rPr lang="en-US" sz="1900" dirty="0" err="1">
                <a:solidFill>
                  <a:srgbClr val="B389C5"/>
                </a:solidFill>
                <a:latin typeface="Corbel"/>
              </a:rPr>
              <a:t>userId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))</a:t>
            </a:r>
            <a:r>
              <a:rPr lang="en-US" sz="1900" dirty="0">
                <a:solidFill>
                  <a:srgbClr val="CC7832"/>
                </a:solidFill>
                <a:latin typeface="Corbel"/>
              </a:rPr>
              <a:t>;</a:t>
            </a:r>
            <a:br>
              <a:rPr lang="en-US" sz="1900" dirty="0">
                <a:solidFill>
                  <a:srgbClr val="CC7832"/>
                </a:solidFill>
                <a:latin typeface="Corbel"/>
              </a:rPr>
            </a:br>
            <a:r>
              <a:rPr lang="en-US" sz="1900" dirty="0">
                <a:solidFill>
                  <a:srgbClr val="CC7832"/>
                </a:solidFill>
                <a:latin typeface="Corbel"/>
              </a:rPr>
              <a:t>    </a:t>
            </a: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  <a:br>
              <a:rPr lang="en-US" sz="1900" dirty="0">
                <a:solidFill>
                  <a:prstClr val="white"/>
                </a:solidFill>
                <a:latin typeface="Corbel"/>
              </a:rPr>
            </a:br>
            <a:r>
              <a:rPr lang="en-US" sz="1900" dirty="0">
                <a:solidFill>
                  <a:prstClr val="white"/>
                </a:solidFill>
                <a:latin typeface="Corbel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423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tanding in front of a cloudy sky&#10;&#10;Description automatically generated">
            <a:extLst>
              <a:ext uri="{FF2B5EF4-FFF2-40B4-BE49-F238E27FC236}">
                <a16:creationId xmlns:a16="http://schemas.microsoft.com/office/drawing/2014/main" id="{160FC677-4E27-0B40-B887-FDD7250A8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0450" r="-1" b="213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Graceful Shutdown</a:t>
            </a:r>
            <a:endParaRPr lang="pl-PL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18018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We can speak about the graceful shutdown of our application, when all of the resources it used and all of the traffic and/or data processing what it handled are closed and released properly.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It means that no database connection remains open and no ongoing request fails because we stop our application.</a:t>
            </a:r>
          </a:p>
          <a:p>
            <a:pPr marL="0" indent="0" fontAlgn="base">
              <a:buClr>
                <a:schemeClr val="accent1"/>
              </a:buClr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Graceful Shutdown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837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74" y="1813099"/>
            <a:ext cx="10515600" cy="4351338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App receives </a:t>
            </a:r>
            <a:r>
              <a:rPr lang="en-US" sz="3200" i="1" dirty="0">
                <a:solidFill>
                  <a:schemeClr val="bg1"/>
                </a:solidFill>
              </a:rPr>
              <a:t>SIGTERM</a:t>
            </a:r>
            <a:r>
              <a:rPr lang="en-US" sz="3200" dirty="0">
                <a:solidFill>
                  <a:schemeClr val="bg1"/>
                </a:solidFill>
              </a:rPr>
              <a:t> signal because Kubernetes wants to stop it</a:t>
            </a:r>
          </a:p>
          <a:p>
            <a:r>
              <a:rPr lang="en-US" sz="3200" dirty="0">
                <a:solidFill>
                  <a:schemeClr val="bg1"/>
                </a:solidFill>
              </a:rPr>
              <a:t>App </a:t>
            </a:r>
            <a:r>
              <a:rPr lang="en-US" sz="3200" i="1" dirty="0">
                <a:solidFill>
                  <a:schemeClr val="bg1"/>
                </a:solidFill>
              </a:rPr>
              <a:t>(pod)</a:t>
            </a:r>
            <a:r>
              <a:rPr lang="en-US" sz="3200" dirty="0">
                <a:solidFill>
                  <a:schemeClr val="bg1"/>
                </a:solidFill>
              </a:rPr>
              <a:t> starts to return 500 for GET /health to let </a:t>
            </a:r>
            <a:r>
              <a:rPr lang="en-US" sz="3200" dirty="0" err="1">
                <a:solidFill>
                  <a:schemeClr val="bg1"/>
                </a:solidFill>
              </a:rPr>
              <a:t>readinessProbe</a:t>
            </a:r>
            <a:r>
              <a:rPr lang="en-US" sz="3200" i="1" dirty="0">
                <a:solidFill>
                  <a:schemeClr val="bg1"/>
                </a:solidFill>
              </a:rPr>
              <a:t>(Service)</a:t>
            </a:r>
            <a:r>
              <a:rPr lang="en-US" sz="3200" dirty="0">
                <a:solidFill>
                  <a:schemeClr val="bg1"/>
                </a:solidFill>
              </a:rPr>
              <a:t> know that it's not ready to receive more requests.</a:t>
            </a:r>
          </a:p>
          <a:p>
            <a:r>
              <a:rPr lang="en-US" sz="3200" dirty="0">
                <a:solidFill>
                  <a:schemeClr val="bg1"/>
                </a:solidFill>
              </a:rPr>
              <a:t>Kubernetes </a:t>
            </a:r>
            <a:r>
              <a:rPr lang="en-US" sz="3200" dirty="0" err="1">
                <a:solidFill>
                  <a:schemeClr val="bg1"/>
                </a:solidFill>
              </a:rPr>
              <a:t>readinessProbe</a:t>
            </a:r>
            <a:r>
              <a:rPr lang="en-US" sz="3200" dirty="0">
                <a:solidFill>
                  <a:schemeClr val="bg1"/>
                </a:solidFill>
              </a:rPr>
              <a:t> checks GET /health and it stops redirecting traffic to the app </a:t>
            </a:r>
            <a:r>
              <a:rPr lang="en-US" sz="3200" i="1" dirty="0">
                <a:solidFill>
                  <a:schemeClr val="bg1"/>
                </a:solidFill>
              </a:rPr>
              <a:t>(because it continuously returns 500)</a:t>
            </a:r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App waits before it starts to shutdown - to make sure that the Service is getting notified via </a:t>
            </a:r>
            <a:r>
              <a:rPr lang="en-US" sz="3200" dirty="0" err="1">
                <a:solidFill>
                  <a:schemeClr val="bg1"/>
                </a:solidFill>
              </a:rPr>
              <a:t>readinessProbe</a:t>
            </a:r>
            <a:r>
              <a:rPr lang="en-US" sz="3200" dirty="0">
                <a:solidFill>
                  <a:schemeClr val="bg1"/>
                </a:solidFill>
              </a:rPr>
              <a:t> fail</a:t>
            </a:r>
          </a:p>
          <a:p>
            <a:r>
              <a:rPr lang="en-US" sz="3200" dirty="0">
                <a:solidFill>
                  <a:schemeClr val="bg1"/>
                </a:solidFill>
              </a:rPr>
              <a:t>App starts graceful shutdown</a:t>
            </a:r>
          </a:p>
          <a:p>
            <a:r>
              <a:rPr lang="en-US" sz="3200" dirty="0">
                <a:solidFill>
                  <a:schemeClr val="bg1"/>
                </a:solidFill>
              </a:rPr>
              <a:t>App first closes server with live working DB connections</a:t>
            </a:r>
          </a:p>
          <a:p>
            <a:r>
              <a:rPr lang="en-US" sz="3200" dirty="0">
                <a:solidFill>
                  <a:schemeClr val="bg1"/>
                </a:solidFill>
              </a:rPr>
              <a:t>App exits process</a:t>
            </a:r>
          </a:p>
          <a:p>
            <a:r>
              <a:rPr lang="en-US" sz="3200" dirty="0">
                <a:solidFill>
                  <a:schemeClr val="bg1"/>
                </a:solidFill>
              </a:rPr>
              <a:t>Kubernetes force kills the application after 30s </a:t>
            </a:r>
            <a:r>
              <a:rPr lang="en-US" sz="3200" i="1" dirty="0">
                <a:solidFill>
                  <a:schemeClr val="bg1"/>
                </a:solidFill>
              </a:rPr>
              <a:t>(SIGKILL)</a:t>
            </a:r>
            <a:r>
              <a:rPr lang="en-US" sz="3200" dirty="0">
                <a:solidFill>
                  <a:schemeClr val="bg1"/>
                </a:solidFill>
              </a:rPr>
              <a:t> if it's still running </a:t>
            </a:r>
            <a:r>
              <a:rPr lang="en-US" sz="3200" i="1" dirty="0">
                <a:solidFill>
                  <a:schemeClr val="bg1"/>
                </a:solidFill>
              </a:rPr>
              <a:t>(in an optimal case it doesn't happen)</a:t>
            </a:r>
            <a:endParaRPr lang="en-US" sz="3200" dirty="0">
              <a:solidFill>
                <a:schemeClr val="bg1"/>
              </a:solidFill>
            </a:endParaRPr>
          </a:p>
          <a:p>
            <a:endParaRPr lang="en-US" sz="3200" dirty="0">
              <a:solidFill>
                <a:schemeClr val="bg1"/>
              </a:solidFill>
            </a:endParaRPr>
          </a:p>
          <a:p>
            <a:pPr fontAlgn="base">
              <a:buClr>
                <a:schemeClr val="accent1"/>
              </a:buClr>
            </a:pPr>
            <a:endParaRPr lang="pl-PL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Graceful Shutdown with Kubernetes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8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968"/>
            <a:ext cx="10515600" cy="782031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Web Server Graceful Shutdown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852CC47-B1C4-974E-B774-3C349C8E0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2" y="908720"/>
            <a:ext cx="8503276" cy="5544616"/>
          </a:xfrm>
        </p:spPr>
      </p:pic>
    </p:spTree>
    <p:extLst>
      <p:ext uri="{BB962C8B-B14F-4D97-AF65-F5344CB8AC3E}">
        <p14:creationId xmlns:p14="http://schemas.microsoft.com/office/powerpoint/2010/main" val="42336073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Graceful Shutdown with Golang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B4B84-7CF6-7A41-8AB5-EBE88F9E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93265E-BFAF-9F4F-B8E0-68A42FFD2E78}"/>
              </a:ext>
            </a:extLst>
          </p:cNvPr>
          <p:cNvSpPr txBox="1"/>
          <p:nvPr/>
        </p:nvSpPr>
        <p:spPr>
          <a:xfrm>
            <a:off x="483941" y="762868"/>
            <a:ext cx="11377264" cy="584775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rgbClr val="608B4E"/>
                </a:solidFill>
                <a:latin typeface="Menlo" charset="0"/>
              </a:rPr>
              <a:t>// subscribe to SIGTERM signals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9CDCFE"/>
                </a:solidFill>
                <a:latin typeface="Menlo" charset="0"/>
              </a:rPr>
              <a:t>quit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700" dirty="0">
                <a:solidFill>
                  <a:srgbClr val="DCDCAA"/>
                </a:solidFill>
                <a:latin typeface="Menlo" charset="0"/>
              </a:rPr>
              <a:t>make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 err="1">
                <a:solidFill>
                  <a:srgbClr val="569CD6"/>
                </a:solidFill>
                <a:latin typeface="Menlo" charset="0"/>
              </a:rPr>
              <a:t>chan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os.Signal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signal.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Notify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(quit,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os.Interrupt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syscall.SIGTERM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>
                <a:solidFill>
                  <a:srgbClr val="608B4E"/>
                </a:solidFill>
                <a:latin typeface="Menlo" charset="0"/>
              </a:rPr>
              <a:t>// blocks the execution until </a:t>
            </a:r>
            <a:r>
              <a:rPr lang="en-US" sz="1700" dirty="0" err="1">
                <a:solidFill>
                  <a:srgbClr val="608B4E"/>
                </a:solidFill>
                <a:latin typeface="Menlo" charset="0"/>
              </a:rPr>
              <a:t>os.Interrupt</a:t>
            </a:r>
            <a:r>
              <a:rPr lang="en-US" sz="1700" dirty="0">
                <a:solidFill>
                  <a:srgbClr val="608B4E"/>
                </a:solidFill>
                <a:latin typeface="Menlo" charset="0"/>
              </a:rPr>
              <a:t> or </a:t>
            </a:r>
            <a:r>
              <a:rPr lang="en-US" sz="1700" dirty="0" err="1">
                <a:solidFill>
                  <a:srgbClr val="608B4E"/>
                </a:solidFill>
                <a:latin typeface="Menlo" charset="0"/>
              </a:rPr>
              <a:t>syscall.SIGTERM</a:t>
            </a:r>
            <a:r>
              <a:rPr lang="en-US" sz="1700" dirty="0">
                <a:solidFill>
                  <a:srgbClr val="608B4E"/>
                </a:solidFill>
                <a:latin typeface="Menlo" charset="0"/>
              </a:rPr>
              <a:t> signal appears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D4D4D4"/>
                </a:solidFill>
                <a:latin typeface="Menlo" charset="0"/>
              </a:rPr>
              <a:t>&lt;-quit</a:t>
            </a:r>
          </a:p>
          <a:p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Println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CE9178"/>
                </a:solidFill>
                <a:latin typeface="Menlo" charset="0"/>
              </a:rPr>
              <a:t>"shutting down server. waiting to drain the ongoing requests..."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rest.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Unhealthy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>
                <a:solidFill>
                  <a:srgbClr val="608B4E"/>
                </a:solidFill>
                <a:latin typeface="Menlo" charset="0"/>
              </a:rPr>
              <a:t>// add extra time to prevent new requests be routed to our service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time.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Sleep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B5CEA8"/>
                </a:solidFill>
                <a:latin typeface="Menlo" charset="0"/>
              </a:rPr>
              <a:t>5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*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time.Second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>
                <a:solidFill>
                  <a:srgbClr val="608B4E"/>
                </a:solidFill>
                <a:latin typeface="Menlo" charset="0"/>
              </a:rPr>
              <a:t>// shut down gracefully, but wait no longer than the Timeout value (default 20s).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 err="1">
                <a:solidFill>
                  <a:srgbClr val="9CDCFE"/>
                </a:solidFill>
                <a:latin typeface="Menlo" charset="0"/>
              </a:rPr>
              <a:t>ctx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700" dirty="0" err="1">
                <a:solidFill>
                  <a:srgbClr val="9CDCFE"/>
                </a:solidFill>
                <a:latin typeface="Menlo" charset="0"/>
              </a:rPr>
              <a:t>cancelF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context.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WithTimeout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context.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Background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(), Timeout*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time.Second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700" dirty="0">
                <a:solidFill>
                  <a:srgbClr val="C586C0"/>
                </a:solidFill>
                <a:latin typeface="Menlo" charset="0"/>
              </a:rPr>
              <a:t>defer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cancelF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>
                <a:solidFill>
                  <a:srgbClr val="608B4E"/>
                </a:solidFill>
                <a:latin typeface="Menlo" charset="0"/>
              </a:rPr>
              <a:t>// shutdown the http server</a:t>
            </a:r>
            <a:endParaRPr lang="en-US" sz="17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7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700" dirty="0">
                <a:solidFill>
                  <a:srgbClr val="9CDCFE"/>
                </a:solidFill>
                <a:latin typeface="Menlo" charset="0"/>
              </a:rPr>
              <a:t>err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srv.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Shutdown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ctx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); err != </a:t>
            </a:r>
            <a:r>
              <a:rPr lang="en-US" sz="1700" dirty="0">
                <a:solidFill>
                  <a:srgbClr val="569CD6"/>
                </a:solidFill>
                <a:latin typeface="Menlo" charset="0"/>
              </a:rPr>
              <a:t>nil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17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Printf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CE9178"/>
                </a:solidFill>
                <a:latin typeface="Menlo" charset="0"/>
              </a:rPr>
              <a:t>"error while shutdown http server: %v</a:t>
            </a:r>
            <a:r>
              <a:rPr lang="en-US" sz="1700" dirty="0">
                <a:solidFill>
                  <a:srgbClr val="D7BA7D"/>
                </a:solidFill>
                <a:latin typeface="Menlo" charset="0"/>
              </a:rPr>
              <a:t>\n</a:t>
            </a:r>
            <a:r>
              <a:rPr lang="en-US" sz="1700" dirty="0">
                <a:solidFill>
                  <a:srgbClr val="CE9178"/>
                </a:solidFill>
                <a:latin typeface="Menlo" charset="0"/>
              </a:rPr>
              <a:t>"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, err)</a:t>
            </a:r>
          </a:p>
          <a:p>
            <a:r>
              <a:rPr lang="en-US" sz="1700" dirty="0">
                <a:solidFill>
                  <a:srgbClr val="D4D4D4"/>
                </a:solidFill>
                <a:latin typeface="Menlo" charset="0"/>
              </a:rPr>
              <a:t>}</a:t>
            </a:r>
          </a:p>
          <a:p>
            <a:br>
              <a:rPr lang="en-US" sz="1700" dirty="0">
                <a:solidFill>
                  <a:srgbClr val="D4D4D4"/>
                </a:solidFill>
                <a:latin typeface="Menlo" charset="0"/>
              </a:rPr>
            </a:br>
            <a:r>
              <a:rPr lang="en-US" sz="1700" dirty="0" err="1">
                <a:solidFill>
                  <a:srgbClr val="D4D4D4"/>
                </a:solidFill>
                <a:latin typeface="Menlo" charset="0"/>
              </a:rPr>
              <a:t>log.</a:t>
            </a:r>
            <a:r>
              <a:rPr lang="en-US" sz="1700" dirty="0" err="1">
                <a:solidFill>
                  <a:srgbClr val="DCDCAA"/>
                </a:solidFill>
                <a:latin typeface="Menlo" charset="0"/>
              </a:rPr>
              <a:t>Println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700" dirty="0">
                <a:solidFill>
                  <a:srgbClr val="CE9178"/>
                </a:solidFill>
                <a:latin typeface="Menlo" charset="0"/>
              </a:rPr>
              <a:t>"server gracefully stopped"</a:t>
            </a:r>
            <a:r>
              <a:rPr lang="en-US" sz="1700" dirty="0">
                <a:solidFill>
                  <a:srgbClr val="D4D4D4"/>
                </a:solidFill>
                <a:latin typeface="Menlo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70873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245"/>
            <a:ext cx="10515600" cy="615777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Graceful Shutdown with Golang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6B4B84-7CF6-7A41-8AB5-EBE88F9EB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2E8300-1301-2848-8BF0-2C4E800C5941}"/>
              </a:ext>
            </a:extLst>
          </p:cNvPr>
          <p:cNvSpPr txBox="1"/>
          <p:nvPr/>
        </p:nvSpPr>
        <p:spPr>
          <a:xfrm>
            <a:off x="477788" y="1036999"/>
            <a:ext cx="11377264" cy="138499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Unhealthy sets server health to false - used in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gracefull</a:t>
            </a:r>
            <a:r>
              <a:rPr lang="en-US" sz="1400" dirty="0">
                <a:solidFill>
                  <a:srgbClr val="608B4E"/>
                </a:solidFill>
                <a:latin typeface="Menlo" charset="0"/>
              </a:rPr>
              <a:t> shutdown mode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func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(r *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UserRest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Unhealthy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 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r.mu.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Lock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defer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r.mu.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Unlock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r.healthy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=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false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B672C2-FD4F-E24A-8CC5-E0470C3116F6}"/>
              </a:ext>
            </a:extLst>
          </p:cNvPr>
          <p:cNvSpPr txBox="1"/>
          <p:nvPr/>
        </p:nvSpPr>
        <p:spPr>
          <a:xfrm>
            <a:off x="477788" y="2660970"/>
            <a:ext cx="11377264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608B4E"/>
                </a:solidFill>
                <a:latin typeface="Menlo" charset="0"/>
              </a:rPr>
              <a:t>// Health handler is responsible for serving </a:t>
            </a:r>
            <a:r>
              <a:rPr lang="en-US" sz="1400" dirty="0" err="1">
                <a:solidFill>
                  <a:srgbClr val="608B4E"/>
                </a:solidFill>
                <a:latin typeface="Menlo" charset="0"/>
              </a:rPr>
              <a:t>resonse</a:t>
            </a:r>
            <a:r>
              <a:rPr lang="en-US" sz="1400" dirty="0">
                <a:solidFill>
                  <a:srgbClr val="608B4E"/>
                </a:solidFill>
                <a:latin typeface="Menlo" charset="0"/>
              </a:rPr>
              <a:t> with current health status of service. 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func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(r *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UserRest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Health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(w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http.ResponseWriter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req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*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http.Request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 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r.mu.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Lock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defer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r.mu.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Unlock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</a:t>
            </a:r>
          </a:p>
          <a:p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if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r.healthy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400" dirty="0" err="1">
                <a:solidFill>
                  <a:srgbClr val="9CDCFE"/>
                </a:solidFill>
                <a:latin typeface="Menlo" charset="0"/>
              </a:rPr>
              <a:t>resp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:=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HealthStatus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    Hostname: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r.hostname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    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StartedAt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r.startedAt.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Format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"2006-01-02_15:04:05"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),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    Uptime: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time.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Now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UTC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Sub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r.startedAt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).</a:t>
            </a:r>
            <a:r>
              <a:rPr lang="en-US" sz="1400" dirty="0">
                <a:solidFill>
                  <a:srgbClr val="DCDCAA"/>
                </a:solidFill>
                <a:latin typeface="Menlo" charset="0"/>
              </a:rPr>
              <a:t>String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(),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    Build: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r.buildInfo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,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}</a:t>
            </a:r>
          </a:p>
          <a:p>
            <a:br>
              <a:rPr lang="en-US" sz="1400" dirty="0">
                <a:solidFill>
                  <a:srgbClr val="D4D4D4"/>
                </a:solidFill>
                <a:latin typeface="Menlo" charset="0"/>
              </a:rPr>
            </a:br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WriteJSON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(w,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resp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} </a:t>
            </a:r>
            <a:r>
              <a:rPr lang="en-US" sz="1400" dirty="0">
                <a:solidFill>
                  <a:srgbClr val="C586C0"/>
                </a:solidFill>
                <a:latin typeface="Menlo" charset="0"/>
              </a:rPr>
              <a:t>else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{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    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WriteErr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(w,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fmt.</a:t>
            </a:r>
            <a:r>
              <a:rPr lang="en-US" sz="1400" dirty="0" err="1">
                <a:solidFill>
                  <a:srgbClr val="DCDCAA"/>
                </a:solidFill>
                <a:latin typeface="Menlo" charset="0"/>
              </a:rPr>
              <a:t>Errorf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(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"Server in graceful shutdown mode"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), </a:t>
            </a:r>
            <a:r>
              <a:rPr lang="en-US" sz="1400" dirty="0" err="1">
                <a:solidFill>
                  <a:srgbClr val="D4D4D4"/>
                </a:solidFill>
                <a:latin typeface="Menlo" charset="0"/>
              </a:rPr>
              <a:t>http.StatusInternalServerError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)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    }</a:t>
            </a:r>
          </a:p>
          <a:p>
            <a:r>
              <a:rPr lang="en-US" sz="1400" dirty="0">
                <a:solidFill>
                  <a:srgbClr val="D4D4D4"/>
                </a:solidFill>
                <a:latin typeface="Menl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300248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968"/>
            <a:ext cx="10515600" cy="782031"/>
          </a:xfrm>
        </p:spPr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Rolling Update with Kubernetes</a:t>
            </a:r>
            <a:endParaRPr lang="pl-PL" dirty="0">
              <a:solidFill>
                <a:schemeClr val="bg1"/>
              </a:solidFill>
              <a:ea typeface="Roboto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4F395-2263-BA4C-96AB-5D87E7360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L"/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0C50B54D-90A2-844C-A197-9B7DE81E3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659562"/>
            <a:ext cx="10225136" cy="63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001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6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tanding in front of a cloudy sky&#10;&#10;Description automatically generated">
            <a:extLst>
              <a:ext uri="{FF2B5EF4-FFF2-40B4-BE49-F238E27FC236}">
                <a16:creationId xmlns:a16="http://schemas.microsoft.com/office/drawing/2014/main" id="{160FC677-4E27-0B40-B887-FDD7250A8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40450" r="-1" b="213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Demo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8865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5043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04360"/>
          </a:xfrm>
        </p:spPr>
        <p:txBody>
          <a:bodyPr>
            <a:normAutofit/>
          </a:bodyPr>
          <a:lstStyle/>
          <a:p>
            <a:pPr fontAlgn="base"/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run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Java 11 (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8u191+) 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Unpack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Fat</a:t>
            </a:r>
            <a:r>
              <a:rPr lang="pl-PL" dirty="0">
                <a:solidFill>
                  <a:schemeClr val="bg1"/>
                </a:solidFill>
              </a:rPr>
              <a:t> JAR to </a:t>
            </a:r>
            <a:r>
              <a:rPr lang="pl-PL" dirty="0" err="1">
                <a:solidFill>
                  <a:schemeClr val="bg1"/>
                </a:solidFill>
              </a:rPr>
              <a:t>make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changes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between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really</a:t>
            </a:r>
            <a:r>
              <a:rPr lang="pl-PL" dirty="0">
                <a:solidFill>
                  <a:schemeClr val="bg1"/>
                </a:solidFill>
              </a:rPr>
              <a:t> small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run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container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</a:t>
            </a:r>
            <a:r>
              <a:rPr lang="pl-PL" dirty="0">
                <a:solidFill>
                  <a:schemeClr val="bg1"/>
                </a:solidFill>
              </a:rPr>
              <a:t> as </a:t>
            </a:r>
            <a:r>
              <a:rPr lang="pl-PL" dirty="0" err="1">
                <a:solidFill>
                  <a:schemeClr val="bg1"/>
                </a:solidFill>
              </a:rPr>
              <a:t>root</a:t>
            </a:r>
            <a:r>
              <a:rPr lang="pl-PL" dirty="0">
                <a:solidFill>
                  <a:schemeClr val="bg1"/>
                </a:solidFill>
              </a:rPr>
              <a:t>!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optimize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startup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!</a:t>
            </a:r>
          </a:p>
          <a:p>
            <a:pPr fontAlgn="base"/>
            <a:r>
              <a:rPr lang="pl-PL" dirty="0" err="1">
                <a:solidFill>
                  <a:schemeClr val="bg1"/>
                </a:solidFill>
              </a:rPr>
              <a:t>If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don’t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maintain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own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Dockerfile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Google JIB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2"/>
                </a:solidFill>
              </a:rPr>
              <a:t>Demo Users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Build Users Service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Run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Open</a:t>
            </a:r>
          </a:p>
          <a:p>
            <a:pPr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23168" y="2458804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 err="1">
                <a:solidFill>
                  <a:schemeClr val="bg1"/>
                </a:solidFill>
              </a:rPr>
              <a:t>mvn</a:t>
            </a:r>
            <a:r>
              <a:rPr lang="en-US" sz="2400" dirty="0">
                <a:solidFill>
                  <a:schemeClr val="bg1"/>
                </a:solidFill>
              </a:rPr>
              <a:t> package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23168" y="4104097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</a:t>
            </a:r>
            <a:r>
              <a:rPr lang="en-US" sz="2400" dirty="0"/>
              <a:t> </a:t>
            </a:r>
            <a:r>
              <a:rPr lang="en-US" sz="2400" dirty="0">
                <a:solidFill>
                  <a:schemeClr val="bg1"/>
                </a:solidFill>
              </a:rPr>
              <a:t>java -jar target/users-app-1.0.jar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23167" y="5850235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http://localhost:8080/</a:t>
            </a:r>
            <a:r>
              <a:rPr lang="en-US" sz="2400" dirty="0" err="1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</a:t>
            </a:r>
            <a:r>
              <a:rPr lang="en-US" sz="24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/users</a:t>
            </a:r>
            <a:endParaRPr lang="en-US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99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664AD-8F7D-0A40-BDBE-F48A008539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379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Hopefully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your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containers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would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look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endParaRPr lang="pl-PL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0458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7BF2B75C-D974-4F46-AF89-DBA4D1EF9E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193" b="953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186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17936C-5A67-344B-8A7C-3BCA96302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83464"/>
            <a:ext cx="12192000" cy="742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46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Not </a:t>
            </a:r>
            <a:r>
              <a:rPr lang="pl-PL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like</a:t>
            </a:r>
            <a:r>
              <a:rPr lang="pl-PL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B2E216-B1EC-E64E-9957-CD234317D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61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4108</Words>
  <Application>Microsoft Macintosh PowerPoint</Application>
  <PresentationFormat>Widescreen</PresentationFormat>
  <Paragraphs>524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102" baseType="lpstr">
      <vt:lpstr>Arial</vt:lpstr>
      <vt:lpstr>Calibri</vt:lpstr>
      <vt:lpstr>Calibri Light</vt:lpstr>
      <vt:lpstr>Corbel</vt:lpstr>
      <vt:lpstr>Menlo</vt:lpstr>
      <vt:lpstr>Roboto</vt:lpstr>
      <vt:lpstr>Roboto Medium</vt:lpstr>
      <vt:lpstr>Office Theme</vt:lpstr>
      <vt:lpstr>Apps In Containers Best Practices for containerised Apps </vt:lpstr>
      <vt:lpstr>whoami</vt:lpstr>
      <vt:lpstr>Agenda</vt:lpstr>
      <vt:lpstr>github.com/mateuszdyminski/app-in-container</vt:lpstr>
      <vt:lpstr>Let’s Build Application</vt:lpstr>
      <vt:lpstr>Users Application</vt:lpstr>
      <vt:lpstr>User</vt:lpstr>
      <vt:lpstr>Users Controller</vt:lpstr>
      <vt:lpstr>Demo Users Service</vt:lpstr>
      <vt:lpstr>Let’s Dockerize Users App</vt:lpstr>
      <vt:lpstr>PowerPoint Presentation</vt:lpstr>
      <vt:lpstr>PowerPoint Presentation</vt:lpstr>
      <vt:lpstr>Our very first Dockerfile</vt:lpstr>
      <vt:lpstr>Let’s get ready for rumble!</vt:lpstr>
      <vt:lpstr>Signaling – Entrypoint</vt:lpstr>
      <vt:lpstr>Signaling – Script as Entrypoint</vt:lpstr>
      <vt:lpstr>RUN vs CMD vs ENTRYPOINT</vt:lpstr>
      <vt:lpstr>Signaling part - summary</vt:lpstr>
      <vt:lpstr>Our Dockerfile v2</vt:lpstr>
      <vt:lpstr>PowerPoint Presentation</vt:lpstr>
      <vt:lpstr>Checking image size</vt:lpstr>
      <vt:lpstr>Choosing Container Base Image</vt:lpstr>
      <vt:lpstr>First problem: Your Runtime</vt:lpstr>
      <vt:lpstr>Second problem: Base Linux Image</vt:lpstr>
      <vt:lpstr>PowerPoint Presentation</vt:lpstr>
      <vt:lpstr>Alpine VS Slim</vt:lpstr>
      <vt:lpstr>Package managers in light distributions</vt:lpstr>
      <vt:lpstr>Let’s get Alpine then</vt:lpstr>
      <vt:lpstr>Alpine </vt:lpstr>
      <vt:lpstr>Our Dockerfile 3</vt:lpstr>
      <vt:lpstr>Checking image size</vt:lpstr>
      <vt:lpstr>Other options to make image smaller</vt:lpstr>
      <vt:lpstr>How About Other Languages</vt:lpstr>
      <vt:lpstr>Node, Python, Ruby</vt:lpstr>
      <vt:lpstr>Let’s change business logic</vt:lpstr>
      <vt:lpstr>Problem: </vt:lpstr>
      <vt:lpstr>Solution: Unpack Fat JAR</vt:lpstr>
      <vt:lpstr>Our Dockerfile 4</vt:lpstr>
      <vt:lpstr>Pros of unpacking JAR</vt:lpstr>
      <vt:lpstr>Docker Build Caching</vt:lpstr>
      <vt:lpstr>Another Problem(s)</vt:lpstr>
      <vt:lpstr>Solution: Multistage Builds</vt:lpstr>
      <vt:lpstr>Docker Multi-stage Builds</vt:lpstr>
      <vt:lpstr>Solution: Multistage Builds</vt:lpstr>
      <vt:lpstr>Security</vt:lpstr>
      <vt:lpstr>1. Use minimal base images</vt:lpstr>
      <vt:lpstr>Google Distroless</vt:lpstr>
      <vt:lpstr>Google Distroless</vt:lpstr>
      <vt:lpstr>Our Dockerfile 6</vt:lpstr>
      <vt:lpstr>Google Distroless</vt:lpstr>
      <vt:lpstr>2. Do not use root user</vt:lpstr>
      <vt:lpstr>3. Sign and verify images</vt:lpstr>
      <vt:lpstr>4. Check vulnerabilities</vt:lpstr>
      <vt:lpstr>Clair-Scanner</vt:lpstr>
      <vt:lpstr>5. Don’t put sensitive data to Docker images</vt:lpstr>
      <vt:lpstr>6. Use Linter</vt:lpstr>
      <vt:lpstr>6. Use Fixed Tags</vt:lpstr>
      <vt:lpstr>7. Use COPY instead of ADD</vt:lpstr>
      <vt:lpstr>Application Configuration</vt:lpstr>
      <vt:lpstr>Application Configuration in Docker</vt:lpstr>
      <vt:lpstr>Application Configuration in Docker</vt:lpstr>
      <vt:lpstr>Application Configuration in Docker</vt:lpstr>
      <vt:lpstr>Application Configuration Docker + K8s</vt:lpstr>
      <vt:lpstr>And Run Container in K8s Deployment</vt:lpstr>
      <vt:lpstr>Kubernetes Config Autoreload</vt:lpstr>
      <vt:lpstr>Docker + K8s  extra configuration feature</vt:lpstr>
      <vt:lpstr>Debug</vt:lpstr>
      <vt:lpstr>Debug</vt:lpstr>
      <vt:lpstr>Container Instrumentation Metrics</vt:lpstr>
      <vt:lpstr>Container Instrumentation</vt:lpstr>
      <vt:lpstr>Container Instrumentation</vt:lpstr>
      <vt:lpstr>Container Instrumentation</vt:lpstr>
      <vt:lpstr>Intelligent Health Checks</vt:lpstr>
      <vt:lpstr>Do I Really Need Health Checks?</vt:lpstr>
      <vt:lpstr>PowerPoint Presentation</vt:lpstr>
      <vt:lpstr>PowerPoint Presentation</vt:lpstr>
      <vt:lpstr>Intelligent Health Checks</vt:lpstr>
      <vt:lpstr>Demo</vt:lpstr>
      <vt:lpstr>Health Checks in Kubernetes</vt:lpstr>
      <vt:lpstr>Graceful Shutdown</vt:lpstr>
      <vt:lpstr>Graceful Shutdown</vt:lpstr>
      <vt:lpstr>Graceful Shutdown with Kubernetes</vt:lpstr>
      <vt:lpstr>Web Server Graceful Shutdown</vt:lpstr>
      <vt:lpstr>Graceful Shutdown with Golang</vt:lpstr>
      <vt:lpstr>Graceful Shutdown with Golang</vt:lpstr>
      <vt:lpstr>Rolling Update with Kubernetes</vt:lpstr>
      <vt:lpstr>Demo</vt:lpstr>
      <vt:lpstr>Summary</vt:lpstr>
      <vt:lpstr>Takeaways</vt:lpstr>
      <vt:lpstr>Hopefully your containers would look like</vt:lpstr>
      <vt:lpstr>Not like </vt:lpstr>
      <vt:lpstr>Not like </vt:lpstr>
      <vt:lpstr>Not like 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Apps In Containers Best Practices for containerised Apps </dc:title>
  <dc:creator>Dyminski, Mateusz (Nokia - PL/Wroclaw)</dc:creator>
  <cp:lastModifiedBy>Dyminski, Mateusz (Nokia - PL/Wroclaw)</cp:lastModifiedBy>
  <cp:revision>16</cp:revision>
  <dcterms:created xsi:type="dcterms:W3CDTF">2020-03-06T09:55:52Z</dcterms:created>
  <dcterms:modified xsi:type="dcterms:W3CDTF">2020-03-06T15:06:54Z</dcterms:modified>
</cp:coreProperties>
</file>